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3" r:id="rId2"/>
    <p:sldId id="303" r:id="rId3"/>
    <p:sldId id="272" r:id="rId4"/>
    <p:sldId id="265" r:id="rId5"/>
    <p:sldId id="259" r:id="rId6"/>
    <p:sldId id="266" r:id="rId7"/>
    <p:sldId id="262" r:id="rId8"/>
    <p:sldId id="263" r:id="rId9"/>
    <p:sldId id="268" r:id="rId10"/>
    <p:sldId id="257" r:id="rId11"/>
    <p:sldId id="271" r:id="rId12"/>
    <p:sldId id="269" r:id="rId13"/>
    <p:sldId id="304"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Brown" initials="JB" lastIdx="1" clrIdx="0">
    <p:extLst>
      <p:ext uri="{19B8F6BF-5375-455C-9EA6-DF929625EA0E}">
        <p15:presenceInfo xmlns:p15="http://schemas.microsoft.com/office/powerpoint/2012/main" userId="4bc70c284946a1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p:scale>
          <a:sx n="69" d="100"/>
          <a:sy n="69" d="100"/>
        </p:scale>
        <p:origin x="2856" y="1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5T09:31:33.00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E51E3-C9E2-483D-B0D7-5A5293AB0C0A}"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E377E-0E0C-4036-94A0-06DBBDC5BF78}" type="slidenum">
              <a:rPr lang="en-US" smtClean="0"/>
              <a:t>‹#›</a:t>
            </a:fld>
            <a:endParaRPr lang="en-US"/>
          </a:p>
        </p:txBody>
      </p:sp>
    </p:spTree>
    <p:extLst>
      <p:ext uri="{BB962C8B-B14F-4D97-AF65-F5344CB8AC3E}">
        <p14:creationId xmlns:p14="http://schemas.microsoft.com/office/powerpoint/2010/main" val="2107529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popular phylogenomic methods in the past decade comes from this paper by Brant Faircloth from LSU, who described the use of these “</a:t>
            </a:r>
            <a:r>
              <a:rPr lang="en-US" dirty="0" err="1"/>
              <a:t>ultraconserved</a:t>
            </a:r>
            <a:r>
              <a:rPr lang="en-US" dirty="0"/>
              <a:t> elements” in phylogenomic studies. UCEs are short regions of the genome that share 100% identity across a given set of taxa. There are thousands of them in the genome, and if you sequence a bunch of them for your taxon sample, you can basically randomly sample your genome since they’re scattered everywhere. </a:t>
            </a:r>
          </a:p>
          <a:p>
            <a:endParaRPr lang="en-US" dirty="0"/>
          </a:p>
          <a:p>
            <a:r>
              <a:rPr lang="en-US" dirty="0"/>
              <a:t>The way a UCE is structured is around an invariable “core” region with very low differentiation across taxa. The flanking regions increase in divergence; these are what you actually use to construct the phylogeny.</a:t>
            </a:r>
          </a:p>
          <a:p>
            <a:endParaRPr lang="en-US" dirty="0"/>
          </a:p>
          <a:p>
            <a:r>
              <a:rPr lang="en-US" dirty="0"/>
              <a:t>Since 2012, the Faircloth group has made a variety of bioinformatics and genomics resources available for using UCEs in </a:t>
            </a:r>
            <a:r>
              <a:rPr lang="en-US" dirty="0" err="1"/>
              <a:t>phylogenomics</a:t>
            </a:r>
            <a:r>
              <a:rPr lang="en-US" dirty="0"/>
              <a:t> studies and they’ve become quite popular. This is the logo of the website </a:t>
            </a:r>
            <a:r>
              <a:rPr lang="en-US" dirty="0" err="1"/>
              <a:t>ultraconserved.org</a:t>
            </a:r>
            <a:r>
              <a:rPr lang="en-US" dirty="0"/>
              <a:t>. UCEs have already been used to resolve difficult questions in animal phylogeny such as the relationships of turtles to other vertebrates, the deep level relationships among birds, and the relationships of squamate groups.</a:t>
            </a:r>
          </a:p>
        </p:txBody>
      </p:sp>
      <p:sp>
        <p:nvSpPr>
          <p:cNvPr id="4" name="Slide Number Placeholder 3"/>
          <p:cNvSpPr>
            <a:spLocks noGrp="1"/>
          </p:cNvSpPr>
          <p:nvPr>
            <p:ph type="sldNum" sz="quarter" idx="5"/>
          </p:nvPr>
        </p:nvSpPr>
        <p:spPr/>
        <p:txBody>
          <a:bodyPr/>
          <a:lstStyle/>
          <a:p>
            <a:fld id="{61E2B254-2A24-DA49-B887-8A8D4A090E53}" type="slidenum">
              <a:rPr lang="en-US" smtClean="0"/>
              <a:t>2</a:t>
            </a:fld>
            <a:endParaRPr lang="en-US"/>
          </a:p>
        </p:txBody>
      </p:sp>
    </p:spTree>
    <p:extLst>
      <p:ext uri="{BB962C8B-B14F-4D97-AF65-F5344CB8AC3E}">
        <p14:creationId xmlns:p14="http://schemas.microsoft.com/office/powerpoint/2010/main" val="912232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you’re interested, here’s a list of the programs I used in this project. Primarily we used </a:t>
            </a:r>
            <a:r>
              <a:rPr lang="en-US" dirty="0" err="1"/>
              <a:t>Phyluce</a:t>
            </a:r>
            <a:r>
              <a:rPr lang="en-US" dirty="0"/>
              <a:t> as our main pipeline, which was developed specifically to use with UCEs. It organizes your data and arranges it for you, making it easy to pump it in and out of the various downstream programs.</a:t>
            </a:r>
          </a:p>
          <a:p>
            <a:r>
              <a:rPr lang="en-US" dirty="0"/>
              <a:t>We used </a:t>
            </a:r>
            <a:r>
              <a:rPr lang="en-US" dirty="0" err="1"/>
              <a:t>Illumiprocessor</a:t>
            </a:r>
            <a:r>
              <a:rPr lang="en-US" dirty="0"/>
              <a:t> to trim reads and clean off the end tags that were attached during sequencing.</a:t>
            </a:r>
          </a:p>
          <a:p>
            <a:r>
              <a:rPr lang="en-US" dirty="0"/>
              <a:t>We then used Trinity to assemble the reads into contigs. Trinity takes the raw data and figures out which portions match up and correspond to a single contiguous strand of DNA. Theoretically, each contig will correspond to a UCE locus.</a:t>
            </a:r>
          </a:p>
          <a:p>
            <a:r>
              <a:rPr lang="en-US" dirty="0"/>
              <a:t>We then have to align the sequences, which lines them up so that each column corresponds to a homologous nucleotide for each taxon. </a:t>
            </a:r>
          </a:p>
          <a:p>
            <a:r>
              <a:rPr lang="en-US" dirty="0"/>
              <a:t>Then we can run the alignments through phylogenetics programs. I used two : IQ-TREE, a maximum likelihood method, and ASTRAL, a coalescent method. IQ-TREE directly takes sequence data and then spits out a single tree. ASTRAL takes a bunch of individual gene trees. By gene trees I mean a tree for a single UCE locus, itself in IQ-TREE. ASTRAL reconciles the differences between the gene trees, which accounts for differences in gene history that can lead to incomplete lineage sorting.</a:t>
            </a:r>
          </a:p>
          <a:p>
            <a:r>
              <a:rPr lang="en-US" dirty="0"/>
              <a:t>Finally, we performed divergence time estimation, calibrating the tree and finding how long ago each branch diverged. We used BEAST, a Bayesian method, and </a:t>
            </a:r>
            <a:r>
              <a:rPr lang="en-US" dirty="0" err="1"/>
              <a:t>RelTime</a:t>
            </a:r>
            <a:r>
              <a:rPr lang="en-US" dirty="0"/>
              <a:t>, implemented in MEGA, a maximum likelihood method.</a:t>
            </a:r>
          </a:p>
        </p:txBody>
      </p:sp>
      <p:sp>
        <p:nvSpPr>
          <p:cNvPr id="4" name="Slide Number Placeholder 3"/>
          <p:cNvSpPr>
            <a:spLocks noGrp="1"/>
          </p:cNvSpPr>
          <p:nvPr>
            <p:ph type="sldNum" sz="quarter" idx="5"/>
          </p:nvPr>
        </p:nvSpPr>
        <p:spPr/>
        <p:txBody>
          <a:bodyPr/>
          <a:lstStyle/>
          <a:p>
            <a:fld id="{61E2B254-2A24-DA49-B887-8A8D4A090E53}" type="slidenum">
              <a:rPr lang="en-US" smtClean="0"/>
              <a:t>13</a:t>
            </a:fld>
            <a:endParaRPr lang="en-US"/>
          </a:p>
        </p:txBody>
      </p:sp>
    </p:spTree>
    <p:extLst>
      <p:ext uri="{BB962C8B-B14F-4D97-AF65-F5344CB8AC3E}">
        <p14:creationId xmlns:p14="http://schemas.microsoft.com/office/powerpoint/2010/main" val="278976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D7DF-6168-41BE-801C-08729D575A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E6E34C-EB4D-4BDE-A860-DAB48AA54C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24F708-0F63-464F-BFE2-1AB58A4C4B92}"/>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72E029B3-BA48-46E5-AD1E-9ECBCFEAB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3DC4B-9FDF-45A1-B972-5A4141809B20}"/>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4236708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3765-F55F-45BA-82BA-7D37DA4DFF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0F33E6-F056-4079-84C8-571F43E15A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BA15C-19BA-4147-B3A2-02E86D07EAAD}"/>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11771284-1F6F-488F-B679-9AEB3FB2E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583A7-8553-43F4-A5A3-7B841C74B9EB}"/>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3276056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34C51-C9B7-4BE4-AAC1-FB2CF5518C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78425-FE41-49D2-84C4-70852A3023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34024-A5C0-45FC-8A74-6280F5F3CAFD}"/>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F332E34F-BD51-44BB-BA2F-63D0F3E75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926D3-C76C-437A-B41A-71074679C7CD}"/>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157256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3B7A-2FA9-4BE7-A960-B71D2F066C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07ACF-EC2B-488D-994D-566836ACBD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D0327-0E1A-4CC7-9353-A73AF74E1A23}"/>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00A15687-9DB1-4837-A2A1-C1B1DA566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1AFEE-8A5E-4DC5-A2D8-2FC267FC7376}"/>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421773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7497-ADD8-4B64-9968-D8BAD5CD8C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19FC9D-94E9-4C8E-9197-D65879C38C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CEF847-702D-462D-9130-53B996A592DE}"/>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B1EA3BE9-F1EA-48E3-8EAE-2F34FAA3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3CF43-A1C2-4D08-8A88-C9CAF5F79814}"/>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379301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C3AD-9EE3-4BB8-84DE-1DCA61258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92FFBD-0096-4867-83B8-D07CEE4005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1E19FB-862C-4538-B263-473661FD47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99A9E-CF1A-4566-BAB8-2DD058384559}"/>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6" name="Footer Placeholder 5">
            <a:extLst>
              <a:ext uri="{FF2B5EF4-FFF2-40B4-BE49-F238E27FC236}">
                <a16:creationId xmlns:a16="http://schemas.microsoft.com/office/drawing/2014/main" id="{1C355459-54D2-4F2F-93BB-A00DFE8E5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A6D5E-40BF-4001-B7BD-DEF0E4E9922B}"/>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3545991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03F3-DFAA-47A7-B03A-93DC1DABFC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7E02A4-52AF-4F73-809E-9FC7685E0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FE4EA-0D94-439D-B6C9-CFF65C1E27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07E81-784F-4740-9856-55CD8900BF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494767-6721-45EC-97CB-7638E61A0E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84951-2D6F-41A8-95C2-FB8566B9BF99}"/>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8" name="Footer Placeholder 7">
            <a:extLst>
              <a:ext uri="{FF2B5EF4-FFF2-40B4-BE49-F238E27FC236}">
                <a16:creationId xmlns:a16="http://schemas.microsoft.com/office/drawing/2014/main" id="{A4758036-E114-4C60-AE7D-EA1200900A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16764F-4755-438A-9A84-27D7A7B1936C}"/>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173986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8B7C-2069-4F22-B123-A1B0CF839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92961E-72F9-4894-AC39-17610573B020}"/>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4" name="Footer Placeholder 3">
            <a:extLst>
              <a:ext uri="{FF2B5EF4-FFF2-40B4-BE49-F238E27FC236}">
                <a16:creationId xmlns:a16="http://schemas.microsoft.com/office/drawing/2014/main" id="{D1616967-29E8-4317-B71B-6B36CFD36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B1644-D327-44A2-9634-52D5EB691896}"/>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68255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FBB52-D711-4FAC-BA2B-2DB2DE213649}"/>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3" name="Footer Placeholder 2">
            <a:extLst>
              <a:ext uri="{FF2B5EF4-FFF2-40B4-BE49-F238E27FC236}">
                <a16:creationId xmlns:a16="http://schemas.microsoft.com/office/drawing/2014/main" id="{A8D1B1F0-A744-4114-BADA-8BEEBD388E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F16DCE-9BD3-4033-AB1D-2BE91FE2092A}"/>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114676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0710-56A0-4909-8F0A-01A34D78E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DA4F7E-9956-4C08-B70E-53C7E512B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B9CD7-C01A-4C37-906E-BC27EA711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E6387-1AED-45F5-A933-F57E4A478F28}"/>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6" name="Footer Placeholder 5">
            <a:extLst>
              <a:ext uri="{FF2B5EF4-FFF2-40B4-BE49-F238E27FC236}">
                <a16:creationId xmlns:a16="http://schemas.microsoft.com/office/drawing/2014/main" id="{477633E5-EF33-4F64-8256-EA1FDF658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6A82B-48AD-46C7-A1D6-AB454DB54A14}"/>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333194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AE55-2C39-4184-A13E-75636C013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9A696-759C-43AA-80FF-1956A3333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F49E69-47E9-42F0-8CD4-B4E9BF07B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6AFB91-7E98-49E2-9F4A-1F0E1DB6C41A}"/>
              </a:ext>
            </a:extLst>
          </p:cNvPr>
          <p:cNvSpPr>
            <a:spLocks noGrp="1"/>
          </p:cNvSpPr>
          <p:nvPr>
            <p:ph type="dt" sz="half" idx="10"/>
          </p:nvPr>
        </p:nvSpPr>
        <p:spPr/>
        <p:txBody>
          <a:bodyPr/>
          <a:lstStyle/>
          <a:p>
            <a:fld id="{0BD8A3A4-76EA-4D12-BB6D-DC124BBE72FC}" type="datetimeFigureOut">
              <a:rPr lang="en-US" smtClean="0"/>
              <a:t>9/15/2021</a:t>
            </a:fld>
            <a:endParaRPr lang="en-US"/>
          </a:p>
        </p:txBody>
      </p:sp>
      <p:sp>
        <p:nvSpPr>
          <p:cNvPr id="6" name="Footer Placeholder 5">
            <a:extLst>
              <a:ext uri="{FF2B5EF4-FFF2-40B4-BE49-F238E27FC236}">
                <a16:creationId xmlns:a16="http://schemas.microsoft.com/office/drawing/2014/main" id="{A1C7C235-D396-436F-9152-4C8C58D1E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CC679-966C-431E-862B-113D7AA6380C}"/>
              </a:ext>
            </a:extLst>
          </p:cNvPr>
          <p:cNvSpPr>
            <a:spLocks noGrp="1"/>
          </p:cNvSpPr>
          <p:nvPr>
            <p:ph type="sldNum" sz="quarter" idx="12"/>
          </p:nvPr>
        </p:nvSpPr>
        <p:spPr/>
        <p:txBody>
          <a:bodyPr/>
          <a:lstStyle/>
          <a:p>
            <a:fld id="{E7E070FF-8D2A-441A-9266-C045EB194330}" type="slidenum">
              <a:rPr lang="en-US" smtClean="0"/>
              <a:t>‹#›</a:t>
            </a:fld>
            <a:endParaRPr lang="en-US"/>
          </a:p>
        </p:txBody>
      </p:sp>
    </p:spTree>
    <p:extLst>
      <p:ext uri="{BB962C8B-B14F-4D97-AF65-F5344CB8AC3E}">
        <p14:creationId xmlns:p14="http://schemas.microsoft.com/office/powerpoint/2010/main" val="2467596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64E9BB-7F6D-4795-A5AE-7651BD480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6F6481-B42C-4EEF-A958-90C5D5C3F2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5E432-6F22-492D-B221-339AC406C7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8A3A4-76EA-4D12-BB6D-DC124BBE72FC}" type="datetimeFigureOut">
              <a:rPr lang="en-US" smtClean="0"/>
              <a:t>9/15/2021</a:t>
            </a:fld>
            <a:endParaRPr lang="en-US"/>
          </a:p>
        </p:txBody>
      </p:sp>
      <p:sp>
        <p:nvSpPr>
          <p:cNvPr id="5" name="Footer Placeholder 4">
            <a:extLst>
              <a:ext uri="{FF2B5EF4-FFF2-40B4-BE49-F238E27FC236}">
                <a16:creationId xmlns:a16="http://schemas.microsoft.com/office/drawing/2014/main" id="{D1657474-B20F-4BCE-934C-543C42B7F3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FFDE1-FC15-4F1D-A7E5-FDCE1E43E3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070FF-8D2A-441A-9266-C045EB194330}" type="slidenum">
              <a:rPr lang="en-US" smtClean="0"/>
              <a:t>‹#›</a:t>
            </a:fld>
            <a:endParaRPr lang="en-US"/>
          </a:p>
        </p:txBody>
      </p:sp>
    </p:spTree>
    <p:extLst>
      <p:ext uri="{BB962C8B-B14F-4D97-AF65-F5344CB8AC3E}">
        <p14:creationId xmlns:p14="http://schemas.microsoft.com/office/powerpoint/2010/main" val="3278304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webp"/><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web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webp"/><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webp"/><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07F0-74B0-4283-9E7C-06F657C23523}"/>
              </a:ext>
            </a:extLst>
          </p:cNvPr>
          <p:cNvSpPr>
            <a:spLocks noGrp="1"/>
          </p:cNvSpPr>
          <p:nvPr>
            <p:ph type="title"/>
          </p:nvPr>
        </p:nvSpPr>
        <p:spPr/>
        <p:txBody>
          <a:bodyPr/>
          <a:lstStyle/>
          <a:p>
            <a:r>
              <a:rPr lang="en-US" dirty="0"/>
              <a:t>Brown Lab Bioinformatics Introduction</a:t>
            </a:r>
          </a:p>
        </p:txBody>
      </p:sp>
      <p:sp>
        <p:nvSpPr>
          <p:cNvPr id="3" name="Content Placeholder 2">
            <a:extLst>
              <a:ext uri="{FF2B5EF4-FFF2-40B4-BE49-F238E27FC236}">
                <a16:creationId xmlns:a16="http://schemas.microsoft.com/office/drawing/2014/main" id="{97B50778-28CF-4B18-B0B6-145EB035EC04}"/>
              </a:ext>
            </a:extLst>
          </p:cNvPr>
          <p:cNvSpPr>
            <a:spLocks noGrp="1"/>
          </p:cNvSpPr>
          <p:nvPr>
            <p:ph idx="1"/>
          </p:nvPr>
        </p:nvSpPr>
        <p:spPr/>
        <p:txBody>
          <a:bodyPr/>
          <a:lstStyle/>
          <a:p>
            <a:r>
              <a:rPr lang="en-US" dirty="0"/>
              <a:t>Ultra conserved elements</a:t>
            </a:r>
          </a:p>
          <a:p>
            <a:r>
              <a:rPr lang="en-US" dirty="0"/>
              <a:t>Bioinformatic overview</a:t>
            </a:r>
          </a:p>
          <a:p>
            <a:r>
              <a:rPr lang="en-US" dirty="0"/>
              <a:t>Lab computers and </a:t>
            </a:r>
            <a:r>
              <a:rPr lang="en-US" dirty="0" err="1"/>
              <a:t>linux</a:t>
            </a:r>
            <a:endParaRPr lang="en-US" dirty="0"/>
          </a:p>
        </p:txBody>
      </p:sp>
    </p:spTree>
    <p:extLst>
      <p:ext uri="{BB962C8B-B14F-4D97-AF65-F5344CB8AC3E}">
        <p14:creationId xmlns:p14="http://schemas.microsoft.com/office/powerpoint/2010/main" val="3243871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ACAF-C661-4A8F-855A-9044D9CE13A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838" y="0"/>
            <a:ext cx="5530323" cy="6858000"/>
          </a:xfrm>
          <a:prstGeom prst="rect">
            <a:avLst/>
          </a:prstGeom>
        </p:spPr>
      </p:pic>
      <p:sp>
        <p:nvSpPr>
          <p:cNvPr id="9" name="Content Placeholder 8">
            <a:extLst>
              <a:ext uri="{FF2B5EF4-FFF2-40B4-BE49-F238E27FC236}">
                <a16:creationId xmlns:a16="http://schemas.microsoft.com/office/drawing/2014/main" id="{903AA537-6DE3-40A5-BEA4-8F1682FDB335}"/>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041F785C-15E1-4F81-B30A-984F4CEBCB29}"/>
              </a:ext>
            </a:extLst>
          </p:cNvPr>
          <p:cNvPicPr>
            <a:picLocks noChangeAspect="1"/>
          </p:cNvPicPr>
          <p:nvPr/>
        </p:nvPicPr>
        <p:blipFill rotWithShape="1">
          <a:blip r:embed="rId3"/>
          <a:srcRect l="54954" t="31919" r="29046" b="38101"/>
          <a:stretch/>
        </p:blipFill>
        <p:spPr>
          <a:xfrm>
            <a:off x="9860917" y="4964311"/>
            <a:ext cx="1950720" cy="2056015"/>
          </a:xfrm>
          <a:prstGeom prst="rect">
            <a:avLst/>
          </a:prstGeom>
        </p:spPr>
      </p:pic>
    </p:spTree>
    <p:extLst>
      <p:ext uri="{BB962C8B-B14F-4D97-AF65-F5344CB8AC3E}">
        <p14:creationId xmlns:p14="http://schemas.microsoft.com/office/powerpoint/2010/main" val="23928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ACAF-C661-4A8F-855A-9044D9CE13A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273" y="246611"/>
            <a:ext cx="8658367" cy="6611389"/>
          </a:xfrm>
          <a:prstGeom prst="rect">
            <a:avLst/>
          </a:prstGeom>
        </p:spPr>
      </p:pic>
      <p:pic>
        <p:nvPicPr>
          <p:cNvPr id="12" name="Picture 11">
            <a:extLst>
              <a:ext uri="{FF2B5EF4-FFF2-40B4-BE49-F238E27FC236}">
                <a16:creationId xmlns:a16="http://schemas.microsoft.com/office/drawing/2014/main" id="{041F785C-15E1-4F81-B30A-984F4CEBCB29}"/>
              </a:ext>
            </a:extLst>
          </p:cNvPr>
          <p:cNvPicPr>
            <a:picLocks noChangeAspect="1"/>
          </p:cNvPicPr>
          <p:nvPr/>
        </p:nvPicPr>
        <p:blipFill rotWithShape="1">
          <a:blip r:embed="rId3"/>
          <a:srcRect l="54954" t="31919" r="29046" b="38101"/>
          <a:stretch/>
        </p:blipFill>
        <p:spPr>
          <a:xfrm>
            <a:off x="1879472" y="4718757"/>
            <a:ext cx="1950720" cy="2056015"/>
          </a:xfrm>
          <a:prstGeom prst="rect">
            <a:avLst/>
          </a:prstGeom>
        </p:spPr>
      </p:pic>
      <p:sp>
        <p:nvSpPr>
          <p:cNvPr id="3" name="Freeform: Shape 2">
            <a:extLst>
              <a:ext uri="{FF2B5EF4-FFF2-40B4-BE49-F238E27FC236}">
                <a16:creationId xmlns:a16="http://schemas.microsoft.com/office/drawing/2014/main" id="{F74ED40C-8271-41EF-810C-CA3BBCE80C21}"/>
              </a:ext>
            </a:extLst>
          </p:cNvPr>
          <p:cNvSpPr/>
          <p:nvPr/>
        </p:nvSpPr>
        <p:spPr>
          <a:xfrm>
            <a:off x="769935" y="1027906"/>
            <a:ext cx="2760203" cy="5746866"/>
          </a:xfrm>
          <a:custGeom>
            <a:avLst/>
            <a:gdLst>
              <a:gd name="connsiteX0" fmla="*/ 2760203 w 2760203"/>
              <a:gd name="connsiteY0" fmla="*/ 5746866 h 5746866"/>
              <a:gd name="connsiteX1" fmla="*/ 593352 w 2760203"/>
              <a:gd name="connsiteY1" fmla="*/ 4743797 h 5746866"/>
              <a:gd name="connsiteX2" fmla="*/ 133381 w 2760203"/>
              <a:gd name="connsiteY2" fmla="*/ 1208117 h 5746866"/>
              <a:gd name="connsiteX3" fmla="*/ 2621657 w 2760203"/>
              <a:gd name="connsiteY3" fmla="*/ 0 h 5746866"/>
            </a:gdLst>
            <a:ahLst/>
            <a:cxnLst>
              <a:cxn ang="0">
                <a:pos x="connsiteX0" y="connsiteY0"/>
              </a:cxn>
              <a:cxn ang="0">
                <a:pos x="connsiteX1" y="connsiteY1"/>
              </a:cxn>
              <a:cxn ang="0">
                <a:pos x="connsiteX2" y="connsiteY2"/>
              </a:cxn>
              <a:cxn ang="0">
                <a:pos x="connsiteX3" y="connsiteY3"/>
              </a:cxn>
            </a:cxnLst>
            <a:rect l="l" t="t" r="r" b="b"/>
            <a:pathLst>
              <a:path w="2760203" h="5746866">
                <a:moveTo>
                  <a:pt x="2760203" y="5746866"/>
                </a:moveTo>
                <a:cubicBezTo>
                  <a:pt x="1895679" y="5623560"/>
                  <a:pt x="1031156" y="5500255"/>
                  <a:pt x="593352" y="4743797"/>
                </a:cubicBezTo>
                <a:cubicBezTo>
                  <a:pt x="155548" y="3987339"/>
                  <a:pt x="-204670" y="1998750"/>
                  <a:pt x="133381" y="1208117"/>
                </a:cubicBezTo>
                <a:cubicBezTo>
                  <a:pt x="471432" y="417484"/>
                  <a:pt x="1546544" y="208742"/>
                  <a:pt x="2621657" y="0"/>
                </a:cubicBezTo>
              </a:path>
            </a:pathLst>
          </a:custGeom>
          <a:noFill/>
          <a:ln w="3810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41F5B8-4987-4727-9172-4D04CF2CE196}"/>
              </a:ext>
            </a:extLst>
          </p:cNvPr>
          <p:cNvSpPr txBox="1"/>
          <p:nvPr/>
        </p:nvSpPr>
        <p:spPr>
          <a:xfrm>
            <a:off x="1679172" y="4534091"/>
            <a:ext cx="2204834" cy="369332"/>
          </a:xfrm>
          <a:prstGeom prst="rect">
            <a:avLst/>
          </a:prstGeom>
          <a:noFill/>
        </p:spPr>
        <p:txBody>
          <a:bodyPr wrap="none" rtlCol="0">
            <a:spAutoFit/>
          </a:bodyPr>
          <a:lstStyle/>
          <a:p>
            <a:r>
              <a:rPr lang="en-US" b="1" dirty="0"/>
              <a:t>Repeat for every frog</a:t>
            </a:r>
          </a:p>
        </p:txBody>
      </p:sp>
      <p:sp>
        <p:nvSpPr>
          <p:cNvPr id="7" name="TextBox 6">
            <a:extLst>
              <a:ext uri="{FF2B5EF4-FFF2-40B4-BE49-F238E27FC236}">
                <a16:creationId xmlns:a16="http://schemas.microsoft.com/office/drawing/2014/main" id="{0299926C-0A56-437B-97C2-BDB0725C5558}"/>
              </a:ext>
            </a:extLst>
          </p:cNvPr>
          <p:cNvSpPr txBox="1"/>
          <p:nvPr/>
        </p:nvSpPr>
        <p:spPr>
          <a:xfrm>
            <a:off x="993872" y="2967530"/>
            <a:ext cx="1128835" cy="584775"/>
          </a:xfrm>
          <a:prstGeom prst="rect">
            <a:avLst/>
          </a:prstGeom>
          <a:noFill/>
        </p:spPr>
        <p:txBody>
          <a:bodyPr wrap="none" rtlCol="0">
            <a:spAutoFit/>
          </a:bodyPr>
          <a:lstStyle/>
          <a:p>
            <a:r>
              <a:rPr lang="en-US" sz="3200" b="1" dirty="0"/>
              <a:t>X 100</a:t>
            </a:r>
          </a:p>
        </p:txBody>
      </p:sp>
      <p:pic>
        <p:nvPicPr>
          <p:cNvPr id="10" name="Picture 9">
            <a:extLst>
              <a:ext uri="{FF2B5EF4-FFF2-40B4-BE49-F238E27FC236}">
                <a16:creationId xmlns:a16="http://schemas.microsoft.com/office/drawing/2014/main" id="{05E3B034-F216-4126-BBA4-DED260FD55E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091809" y="2579514"/>
            <a:ext cx="554827" cy="584775"/>
          </a:xfrm>
          <a:prstGeom prst="rect">
            <a:avLst/>
          </a:prstGeom>
        </p:spPr>
      </p:pic>
      <p:pic>
        <p:nvPicPr>
          <p:cNvPr id="11" name="Picture 10">
            <a:extLst>
              <a:ext uri="{FF2B5EF4-FFF2-40B4-BE49-F238E27FC236}">
                <a16:creationId xmlns:a16="http://schemas.microsoft.com/office/drawing/2014/main" id="{20F131E8-A3E4-4BFD-B0CE-7D5F1DF54D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244287" y="2992542"/>
            <a:ext cx="554827" cy="584775"/>
          </a:xfrm>
          <a:prstGeom prst="rect">
            <a:avLst/>
          </a:prstGeom>
        </p:spPr>
      </p:pic>
      <p:pic>
        <p:nvPicPr>
          <p:cNvPr id="13" name="Picture 12">
            <a:extLst>
              <a:ext uri="{FF2B5EF4-FFF2-40B4-BE49-F238E27FC236}">
                <a16:creationId xmlns:a16="http://schemas.microsoft.com/office/drawing/2014/main" id="{1DF46BC4-464D-4084-B3A0-112C4079CDF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544341" y="2591927"/>
            <a:ext cx="554827" cy="584775"/>
          </a:xfrm>
          <a:prstGeom prst="rect">
            <a:avLst/>
          </a:prstGeom>
        </p:spPr>
      </p:pic>
      <p:pic>
        <p:nvPicPr>
          <p:cNvPr id="14" name="Picture 13">
            <a:extLst>
              <a:ext uri="{FF2B5EF4-FFF2-40B4-BE49-F238E27FC236}">
                <a16:creationId xmlns:a16="http://schemas.microsoft.com/office/drawing/2014/main" id="{62B30613-1DE1-4EA2-9951-5D77CEC4455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549009" y="3036714"/>
            <a:ext cx="554827" cy="584775"/>
          </a:xfrm>
          <a:prstGeom prst="rect">
            <a:avLst/>
          </a:prstGeom>
        </p:spPr>
      </p:pic>
      <p:pic>
        <p:nvPicPr>
          <p:cNvPr id="15" name="Picture 14">
            <a:extLst>
              <a:ext uri="{FF2B5EF4-FFF2-40B4-BE49-F238E27FC236}">
                <a16:creationId xmlns:a16="http://schemas.microsoft.com/office/drawing/2014/main" id="{24EE4D83-6A2A-4EFF-912A-85D079A00DE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292260" y="2368764"/>
            <a:ext cx="554827" cy="584775"/>
          </a:xfrm>
          <a:prstGeom prst="rect">
            <a:avLst/>
          </a:prstGeom>
        </p:spPr>
      </p:pic>
      <p:pic>
        <p:nvPicPr>
          <p:cNvPr id="16" name="Picture 15">
            <a:extLst>
              <a:ext uri="{FF2B5EF4-FFF2-40B4-BE49-F238E27FC236}">
                <a16:creationId xmlns:a16="http://schemas.microsoft.com/office/drawing/2014/main" id="{4567E0BA-FCFF-4E9F-9F24-BE181F74ED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917" b="58901" l="56554" r="69354"/>
                    </a14:imgEffect>
                  </a14:imgLayer>
                </a14:imgProps>
              </a:ext>
            </a:extLst>
          </a:blip>
          <a:srcRect l="54954" t="31919" r="29046" b="38101"/>
          <a:stretch/>
        </p:blipFill>
        <p:spPr>
          <a:xfrm>
            <a:off x="2754551" y="2755840"/>
            <a:ext cx="554827" cy="584775"/>
          </a:xfrm>
          <a:prstGeom prst="rect">
            <a:avLst/>
          </a:prstGeom>
        </p:spPr>
      </p:pic>
    </p:spTree>
    <p:extLst>
      <p:ext uri="{BB962C8B-B14F-4D97-AF65-F5344CB8AC3E}">
        <p14:creationId xmlns:p14="http://schemas.microsoft.com/office/powerpoint/2010/main" val="3080563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F7CBD9-F6E5-4F99-A620-B56415E725D4}"/>
              </a:ext>
            </a:extLst>
          </p:cNvPr>
          <p:cNvPicPr>
            <a:picLocks noChangeAspect="1"/>
          </p:cNvPicPr>
          <p:nvPr/>
        </p:nvPicPr>
        <p:blipFill rotWithShape="1">
          <a:blip r:embed="rId2">
            <a:extLst>
              <a:ext uri="{28A0092B-C50C-407E-A947-70E740481C1C}">
                <a14:useLocalDpi xmlns:a14="http://schemas.microsoft.com/office/drawing/2010/main" val="0"/>
              </a:ext>
            </a:extLst>
          </a:blip>
          <a:srcRect l="19136"/>
          <a:stretch/>
        </p:blipFill>
        <p:spPr>
          <a:xfrm>
            <a:off x="-13684" y="1699576"/>
            <a:ext cx="12205683" cy="4789892"/>
          </a:xfrm>
          <a:prstGeom prst="rect">
            <a:avLst/>
          </a:prstGeom>
        </p:spPr>
      </p:pic>
      <p:pic>
        <p:nvPicPr>
          <p:cNvPr id="13" name="Picture 12">
            <a:extLst>
              <a:ext uri="{FF2B5EF4-FFF2-40B4-BE49-F238E27FC236}">
                <a16:creationId xmlns:a16="http://schemas.microsoft.com/office/drawing/2014/main" id="{AE079652-B41F-4766-AD2F-F61752AE7E85}"/>
              </a:ext>
            </a:extLst>
          </p:cNvPr>
          <p:cNvPicPr>
            <a:picLocks noChangeAspect="1"/>
          </p:cNvPicPr>
          <p:nvPr/>
        </p:nvPicPr>
        <p:blipFill rotWithShape="1">
          <a:blip r:embed="rId3">
            <a:extLst>
              <a:ext uri="{28A0092B-C50C-407E-A947-70E740481C1C}">
                <a14:useLocalDpi xmlns:a14="http://schemas.microsoft.com/office/drawing/2010/main" val="0"/>
              </a:ext>
            </a:extLst>
          </a:blip>
          <a:srcRect t="25767" b="22208"/>
          <a:stretch/>
        </p:blipFill>
        <p:spPr>
          <a:xfrm>
            <a:off x="177338" y="0"/>
            <a:ext cx="5873026" cy="1580378"/>
          </a:xfrm>
          <a:prstGeom prst="rect">
            <a:avLst/>
          </a:prstGeom>
        </p:spPr>
      </p:pic>
      <p:sp>
        <p:nvSpPr>
          <p:cNvPr id="14" name="TextBox 13">
            <a:extLst>
              <a:ext uri="{FF2B5EF4-FFF2-40B4-BE49-F238E27FC236}">
                <a16:creationId xmlns:a16="http://schemas.microsoft.com/office/drawing/2014/main" id="{25CF25F4-B73C-481B-87E6-75BB228CE28F}"/>
              </a:ext>
            </a:extLst>
          </p:cNvPr>
          <p:cNvSpPr txBox="1"/>
          <p:nvPr/>
        </p:nvSpPr>
        <p:spPr>
          <a:xfrm>
            <a:off x="6622472" y="790189"/>
            <a:ext cx="5281639" cy="584775"/>
          </a:xfrm>
          <a:prstGeom prst="rect">
            <a:avLst/>
          </a:prstGeom>
          <a:noFill/>
        </p:spPr>
        <p:txBody>
          <a:bodyPr wrap="none" rtlCol="0">
            <a:spAutoFit/>
          </a:bodyPr>
          <a:lstStyle/>
          <a:p>
            <a:r>
              <a:rPr lang="en-US" sz="3200" dirty="0"/>
              <a:t>Multiple Sequences Alignment</a:t>
            </a:r>
          </a:p>
        </p:txBody>
      </p:sp>
    </p:spTree>
    <p:extLst>
      <p:ext uri="{BB962C8B-B14F-4D97-AF65-F5344CB8AC3E}">
        <p14:creationId xmlns:p14="http://schemas.microsoft.com/office/powerpoint/2010/main" val="236468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14AF-4AE8-8A4F-BED3-E8D0877DBD4D}"/>
              </a:ext>
            </a:extLst>
          </p:cNvPr>
          <p:cNvSpPr>
            <a:spLocks noGrp="1"/>
          </p:cNvSpPr>
          <p:nvPr>
            <p:ph type="title"/>
          </p:nvPr>
        </p:nvSpPr>
        <p:spPr>
          <a:xfrm>
            <a:off x="838200" y="184647"/>
            <a:ext cx="10515600" cy="1325563"/>
          </a:xfrm>
        </p:spPr>
        <p:txBody>
          <a:bodyPr/>
          <a:lstStyle/>
          <a:p>
            <a:r>
              <a:rPr lang="en-US" dirty="0">
                <a:latin typeface="Constantia" panose="02030602050306030303" pitchFamily="18" charset="0"/>
              </a:rPr>
              <a:t>Bioinformatics</a:t>
            </a:r>
          </a:p>
        </p:txBody>
      </p:sp>
      <p:sp>
        <p:nvSpPr>
          <p:cNvPr id="3" name="Content Placeholder 2">
            <a:extLst>
              <a:ext uri="{FF2B5EF4-FFF2-40B4-BE49-F238E27FC236}">
                <a16:creationId xmlns:a16="http://schemas.microsoft.com/office/drawing/2014/main" id="{CFE17912-B477-364D-B9B8-BBA8035BFF66}"/>
              </a:ext>
            </a:extLst>
          </p:cNvPr>
          <p:cNvSpPr>
            <a:spLocks noGrp="1"/>
          </p:cNvSpPr>
          <p:nvPr>
            <p:ph idx="1"/>
          </p:nvPr>
        </p:nvSpPr>
        <p:spPr>
          <a:xfrm>
            <a:off x="838200" y="1645147"/>
            <a:ext cx="2759242" cy="472407"/>
          </a:xfrm>
        </p:spPr>
        <p:txBody>
          <a:bodyPr>
            <a:normAutofit lnSpcReduction="10000"/>
          </a:bodyPr>
          <a:lstStyle/>
          <a:p>
            <a:pPr marL="0" indent="0">
              <a:buNone/>
            </a:pPr>
            <a:r>
              <a:rPr lang="en-US" dirty="0">
                <a:latin typeface="Constantia" panose="02030602050306030303" pitchFamily="18" charset="0"/>
              </a:rPr>
              <a:t>Overall pipeline:</a:t>
            </a:r>
          </a:p>
        </p:txBody>
      </p:sp>
      <p:pic>
        <p:nvPicPr>
          <p:cNvPr id="5" name="Picture 4">
            <a:extLst>
              <a:ext uri="{FF2B5EF4-FFF2-40B4-BE49-F238E27FC236}">
                <a16:creationId xmlns:a16="http://schemas.microsoft.com/office/drawing/2014/main" id="{D1DDFB15-5D62-634B-A3EF-41D9D3196FB2}"/>
              </a:ext>
            </a:extLst>
          </p:cNvPr>
          <p:cNvPicPr>
            <a:picLocks noChangeAspect="1"/>
          </p:cNvPicPr>
          <p:nvPr/>
        </p:nvPicPr>
        <p:blipFill rotWithShape="1">
          <a:blip r:embed="rId3"/>
          <a:srcRect r="4446"/>
          <a:stretch/>
        </p:blipFill>
        <p:spPr>
          <a:xfrm>
            <a:off x="3772569" y="1510210"/>
            <a:ext cx="2803160" cy="607344"/>
          </a:xfrm>
          <a:prstGeom prst="rect">
            <a:avLst/>
          </a:prstGeom>
        </p:spPr>
      </p:pic>
      <p:sp>
        <p:nvSpPr>
          <p:cNvPr id="6" name="Content Placeholder 2">
            <a:extLst>
              <a:ext uri="{FF2B5EF4-FFF2-40B4-BE49-F238E27FC236}">
                <a16:creationId xmlns:a16="http://schemas.microsoft.com/office/drawing/2014/main" id="{20C03F5E-BA84-414F-9F4D-F6908B7C1869}"/>
              </a:ext>
            </a:extLst>
          </p:cNvPr>
          <p:cNvSpPr txBox="1">
            <a:spLocks/>
          </p:cNvSpPr>
          <p:nvPr/>
        </p:nvSpPr>
        <p:spPr>
          <a:xfrm>
            <a:off x="1399674" y="2471819"/>
            <a:ext cx="2759242" cy="4724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tantia" panose="02030602050306030303" pitchFamily="18" charset="0"/>
              </a:rPr>
              <a:t>Read trimming:</a:t>
            </a:r>
          </a:p>
        </p:txBody>
      </p:sp>
      <p:sp>
        <p:nvSpPr>
          <p:cNvPr id="7" name="Content Placeholder 2">
            <a:extLst>
              <a:ext uri="{FF2B5EF4-FFF2-40B4-BE49-F238E27FC236}">
                <a16:creationId xmlns:a16="http://schemas.microsoft.com/office/drawing/2014/main" id="{100CA7AB-A8F5-5C4F-B3D1-C6C6C29ECA23}"/>
              </a:ext>
            </a:extLst>
          </p:cNvPr>
          <p:cNvSpPr txBox="1">
            <a:spLocks/>
          </p:cNvSpPr>
          <p:nvPr/>
        </p:nvSpPr>
        <p:spPr>
          <a:xfrm>
            <a:off x="1399674" y="3298491"/>
            <a:ext cx="2759242" cy="4724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tantia" panose="02030602050306030303" pitchFamily="18" charset="0"/>
              </a:rPr>
              <a:t>Assembly:</a:t>
            </a:r>
          </a:p>
        </p:txBody>
      </p:sp>
      <p:sp>
        <p:nvSpPr>
          <p:cNvPr id="8" name="Content Placeholder 2">
            <a:extLst>
              <a:ext uri="{FF2B5EF4-FFF2-40B4-BE49-F238E27FC236}">
                <a16:creationId xmlns:a16="http://schemas.microsoft.com/office/drawing/2014/main" id="{0A693CD9-9FAF-5A43-BC4C-27E730D18CF0}"/>
              </a:ext>
            </a:extLst>
          </p:cNvPr>
          <p:cNvSpPr txBox="1">
            <a:spLocks/>
          </p:cNvSpPr>
          <p:nvPr/>
        </p:nvSpPr>
        <p:spPr>
          <a:xfrm>
            <a:off x="1399674" y="4125163"/>
            <a:ext cx="2759242" cy="4724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tantia" panose="02030602050306030303" pitchFamily="18" charset="0"/>
              </a:rPr>
              <a:t>Alignment:</a:t>
            </a:r>
          </a:p>
        </p:txBody>
      </p:sp>
      <p:sp>
        <p:nvSpPr>
          <p:cNvPr id="9" name="Content Placeholder 2">
            <a:extLst>
              <a:ext uri="{FF2B5EF4-FFF2-40B4-BE49-F238E27FC236}">
                <a16:creationId xmlns:a16="http://schemas.microsoft.com/office/drawing/2014/main" id="{497E9C31-68B0-CD44-849E-C798208F6298}"/>
              </a:ext>
            </a:extLst>
          </p:cNvPr>
          <p:cNvSpPr txBox="1">
            <a:spLocks/>
          </p:cNvSpPr>
          <p:nvPr/>
        </p:nvSpPr>
        <p:spPr>
          <a:xfrm>
            <a:off x="838200" y="5013140"/>
            <a:ext cx="4483198" cy="4463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tantia" panose="02030602050306030303" pitchFamily="18" charset="0"/>
              </a:rPr>
              <a:t>Phylogenetic analysis:</a:t>
            </a:r>
          </a:p>
        </p:txBody>
      </p:sp>
      <p:sp>
        <p:nvSpPr>
          <p:cNvPr id="10" name="Content Placeholder 2">
            <a:extLst>
              <a:ext uri="{FF2B5EF4-FFF2-40B4-BE49-F238E27FC236}">
                <a16:creationId xmlns:a16="http://schemas.microsoft.com/office/drawing/2014/main" id="{6C7D66E9-D7DC-1141-B667-5C42841840F4}"/>
              </a:ext>
            </a:extLst>
          </p:cNvPr>
          <p:cNvSpPr txBox="1">
            <a:spLocks/>
          </p:cNvSpPr>
          <p:nvPr/>
        </p:nvSpPr>
        <p:spPr>
          <a:xfrm>
            <a:off x="838200" y="5813739"/>
            <a:ext cx="4832684" cy="6555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tantia" panose="02030602050306030303" pitchFamily="18" charset="0"/>
              </a:rPr>
              <a:t>Divergence time estimation:</a:t>
            </a:r>
          </a:p>
        </p:txBody>
      </p:sp>
      <p:pic>
        <p:nvPicPr>
          <p:cNvPr id="12" name="Picture 11">
            <a:extLst>
              <a:ext uri="{FF2B5EF4-FFF2-40B4-BE49-F238E27FC236}">
                <a16:creationId xmlns:a16="http://schemas.microsoft.com/office/drawing/2014/main" id="{3F1F2517-A8B5-6745-8D21-CD30F59C7837}"/>
              </a:ext>
            </a:extLst>
          </p:cNvPr>
          <p:cNvPicPr>
            <a:picLocks noChangeAspect="1"/>
          </p:cNvPicPr>
          <p:nvPr/>
        </p:nvPicPr>
        <p:blipFill>
          <a:blip r:embed="rId4"/>
          <a:stretch>
            <a:fillRect/>
          </a:stretch>
        </p:blipFill>
        <p:spPr>
          <a:xfrm>
            <a:off x="4158916" y="2372726"/>
            <a:ext cx="3937000" cy="571500"/>
          </a:xfrm>
          <a:prstGeom prst="rect">
            <a:avLst/>
          </a:prstGeom>
        </p:spPr>
      </p:pic>
      <p:pic>
        <p:nvPicPr>
          <p:cNvPr id="13" name="Picture 26" descr="Image result for trinity assembly">
            <a:extLst>
              <a:ext uri="{FF2B5EF4-FFF2-40B4-BE49-F238E27FC236}">
                <a16:creationId xmlns:a16="http://schemas.microsoft.com/office/drawing/2014/main" id="{4928DC0E-220A-2A4C-BE9E-0E27E7400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5177" y="3018901"/>
            <a:ext cx="1446847" cy="9546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383C7F-06BA-CE49-BE46-6ED0F0460E86}"/>
              </a:ext>
            </a:extLst>
          </p:cNvPr>
          <p:cNvPicPr>
            <a:picLocks noChangeAspect="1"/>
          </p:cNvPicPr>
          <p:nvPr/>
        </p:nvPicPr>
        <p:blipFill>
          <a:blip r:embed="rId6"/>
          <a:stretch>
            <a:fillRect/>
          </a:stretch>
        </p:blipFill>
        <p:spPr>
          <a:xfrm>
            <a:off x="3435492" y="4047954"/>
            <a:ext cx="1991723" cy="600751"/>
          </a:xfrm>
          <a:prstGeom prst="roundRect">
            <a:avLst>
              <a:gd name="adj" fmla="val 16667"/>
            </a:avLst>
          </a:prstGeom>
          <a:ln>
            <a:noFill/>
          </a:ln>
          <a:effectLst/>
          <a:scene3d>
            <a:camera prst="orthographicFront"/>
            <a:lightRig rig="contrasting" dir="t">
              <a:rot lat="0" lon="0" rev="4200000"/>
            </a:lightRig>
          </a:scene3d>
          <a:sp3d prstMaterial="plastic">
            <a:bevelT w="0" h="0" prst="relaxedInset"/>
            <a:contourClr>
              <a:srgbClr val="969696"/>
            </a:contourClr>
          </a:sp3d>
        </p:spPr>
      </p:pic>
      <p:pic>
        <p:nvPicPr>
          <p:cNvPr id="15" name="Picture 14">
            <a:extLst>
              <a:ext uri="{FF2B5EF4-FFF2-40B4-BE49-F238E27FC236}">
                <a16:creationId xmlns:a16="http://schemas.microsoft.com/office/drawing/2014/main" id="{9748B6CC-3FB4-EF42-A2A7-060785838905}"/>
              </a:ext>
            </a:extLst>
          </p:cNvPr>
          <p:cNvPicPr>
            <a:picLocks noChangeAspect="1"/>
          </p:cNvPicPr>
          <p:nvPr/>
        </p:nvPicPr>
        <p:blipFill>
          <a:blip r:embed="rId7"/>
          <a:stretch>
            <a:fillRect/>
          </a:stretch>
        </p:blipFill>
        <p:spPr>
          <a:xfrm>
            <a:off x="4429900" y="4878790"/>
            <a:ext cx="1782995" cy="680942"/>
          </a:xfrm>
          <a:prstGeom prst="roundRect">
            <a:avLst>
              <a:gd name="adj" fmla="val 16667"/>
            </a:avLst>
          </a:prstGeom>
          <a:ln>
            <a:noFill/>
          </a:ln>
          <a:effectLst/>
          <a:scene3d>
            <a:camera prst="orthographicFront"/>
            <a:lightRig rig="contrasting" dir="t">
              <a:rot lat="0" lon="0" rev="4200000"/>
            </a:lightRig>
          </a:scene3d>
          <a:sp3d prstMaterial="plastic">
            <a:bevelT w="0" h="0" prst="relaxedInset"/>
            <a:contourClr>
              <a:srgbClr val="969696"/>
            </a:contourClr>
          </a:sp3d>
        </p:spPr>
      </p:pic>
      <p:pic>
        <p:nvPicPr>
          <p:cNvPr id="16" name="Picture 15">
            <a:extLst>
              <a:ext uri="{FF2B5EF4-FFF2-40B4-BE49-F238E27FC236}">
                <a16:creationId xmlns:a16="http://schemas.microsoft.com/office/drawing/2014/main" id="{E87EB385-5021-B24F-AEC3-763995EE5AB7}"/>
              </a:ext>
            </a:extLst>
          </p:cNvPr>
          <p:cNvPicPr>
            <a:picLocks noChangeAspect="1"/>
          </p:cNvPicPr>
          <p:nvPr/>
        </p:nvPicPr>
        <p:blipFill>
          <a:blip r:embed="rId8"/>
          <a:stretch>
            <a:fillRect/>
          </a:stretch>
        </p:blipFill>
        <p:spPr>
          <a:xfrm>
            <a:off x="6394238" y="4874626"/>
            <a:ext cx="1847108" cy="685106"/>
          </a:xfrm>
          <a:prstGeom prst="roundRect">
            <a:avLst>
              <a:gd name="adj" fmla="val 16667"/>
            </a:avLst>
          </a:prstGeom>
          <a:ln>
            <a:solidFill>
              <a:schemeClr val="accent1"/>
            </a:solidFill>
          </a:ln>
          <a:effectLst/>
          <a:scene3d>
            <a:camera prst="orthographicFront"/>
            <a:lightRig rig="contrasting" dir="t">
              <a:rot lat="0" lon="0" rev="4200000"/>
            </a:lightRig>
          </a:scene3d>
          <a:sp3d prstMaterial="plastic">
            <a:bevelT w="0" h="0" prst="relaxedInset"/>
            <a:contourClr>
              <a:srgbClr val="969696"/>
            </a:contourClr>
          </a:sp3d>
        </p:spPr>
      </p:pic>
      <p:pic>
        <p:nvPicPr>
          <p:cNvPr id="17" name="Picture 16">
            <a:extLst>
              <a:ext uri="{FF2B5EF4-FFF2-40B4-BE49-F238E27FC236}">
                <a16:creationId xmlns:a16="http://schemas.microsoft.com/office/drawing/2014/main" id="{373AC46D-ABC3-AC4D-A5D5-6E3ED34F4A9B}"/>
              </a:ext>
            </a:extLst>
          </p:cNvPr>
          <p:cNvPicPr>
            <a:picLocks noChangeAspect="1"/>
          </p:cNvPicPr>
          <p:nvPr/>
        </p:nvPicPr>
        <p:blipFill rotWithShape="1">
          <a:blip r:embed="rId9">
            <a:extLst>
              <a:ext uri="{28A0092B-C50C-407E-A947-70E740481C1C}">
                <a14:useLocalDpi xmlns:a14="http://schemas.microsoft.com/office/drawing/2010/main" val="0"/>
              </a:ext>
            </a:extLst>
          </a:blip>
          <a:srcRect l="4941"/>
          <a:stretch/>
        </p:blipFill>
        <p:spPr>
          <a:xfrm>
            <a:off x="7442085" y="5686308"/>
            <a:ext cx="1909702" cy="782983"/>
          </a:xfrm>
          <a:prstGeom prst="roundRect">
            <a:avLst>
              <a:gd name="adj" fmla="val 16667"/>
            </a:avLst>
          </a:prstGeom>
          <a:ln>
            <a:solidFill>
              <a:schemeClr val="accent1">
                <a:lumMod val="50000"/>
              </a:schemeClr>
            </a:solid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650D6F45-A697-BB42-94EC-ADF88799BC92}"/>
              </a:ext>
            </a:extLst>
          </p:cNvPr>
          <p:cNvPicPr>
            <a:picLocks noChangeAspect="1"/>
          </p:cNvPicPr>
          <p:nvPr/>
        </p:nvPicPr>
        <p:blipFill>
          <a:blip r:embed="rId10"/>
          <a:stretch>
            <a:fillRect/>
          </a:stretch>
        </p:blipFill>
        <p:spPr>
          <a:xfrm>
            <a:off x="5321397" y="5718830"/>
            <a:ext cx="1941486" cy="696314"/>
          </a:xfrm>
          <a:prstGeom prst="rect">
            <a:avLst/>
          </a:prstGeom>
        </p:spPr>
      </p:pic>
    </p:spTree>
    <p:extLst>
      <p:ext uri="{BB962C8B-B14F-4D97-AF65-F5344CB8AC3E}">
        <p14:creationId xmlns:p14="http://schemas.microsoft.com/office/powerpoint/2010/main" val="24770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8BF6-5C0A-41A0-A234-62AA9E3566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4D8D2-F638-4860-AF36-471526A40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005" y="365125"/>
            <a:ext cx="2991545" cy="4351338"/>
          </a:xfrm>
        </p:spPr>
      </p:pic>
      <p:pic>
        <p:nvPicPr>
          <p:cNvPr id="7" name="Picture 6">
            <a:extLst>
              <a:ext uri="{FF2B5EF4-FFF2-40B4-BE49-F238E27FC236}">
                <a16:creationId xmlns:a16="http://schemas.microsoft.com/office/drawing/2014/main" id="{7C3214A5-47AE-424A-BD6D-A2D78FDDD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089" y="522691"/>
            <a:ext cx="2856458" cy="4351338"/>
          </a:xfrm>
          <a:prstGeom prst="rect">
            <a:avLst/>
          </a:prstGeom>
        </p:spPr>
      </p:pic>
      <p:pic>
        <p:nvPicPr>
          <p:cNvPr id="1026" name="Picture 2" descr="See the source image">
            <a:extLst>
              <a:ext uri="{FF2B5EF4-FFF2-40B4-BE49-F238E27FC236}">
                <a16:creationId xmlns:a16="http://schemas.microsoft.com/office/drawing/2014/main" id="{E36D6A93-8DBA-4346-86C3-24962CF81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294" y="1069569"/>
            <a:ext cx="3599411" cy="35994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0DC17B3-48AA-4224-80A1-BA9A73E2B846}"/>
              </a:ext>
            </a:extLst>
          </p:cNvPr>
          <p:cNvSpPr txBox="1"/>
          <p:nvPr/>
        </p:nvSpPr>
        <p:spPr>
          <a:xfrm>
            <a:off x="1900845" y="4976553"/>
            <a:ext cx="8539940" cy="369332"/>
          </a:xfrm>
          <a:prstGeom prst="rect">
            <a:avLst/>
          </a:prstGeom>
          <a:noFill/>
        </p:spPr>
        <p:txBody>
          <a:bodyPr wrap="square" rtlCol="0">
            <a:spAutoFit/>
          </a:bodyPr>
          <a:lstStyle/>
          <a:p>
            <a:r>
              <a:rPr lang="en-US" dirty="0"/>
              <a:t>Bender                                              Tom Servo                                                       Wall-e</a:t>
            </a:r>
          </a:p>
        </p:txBody>
      </p:sp>
    </p:spTree>
    <p:extLst>
      <p:ext uri="{BB962C8B-B14F-4D97-AF65-F5344CB8AC3E}">
        <p14:creationId xmlns:p14="http://schemas.microsoft.com/office/powerpoint/2010/main" val="311159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7EDD81-0053-444F-A9BD-A5545F4C3E3E}"/>
              </a:ext>
            </a:extLst>
          </p:cNvPr>
          <p:cNvPicPr>
            <a:picLocks noChangeAspect="1"/>
          </p:cNvPicPr>
          <p:nvPr/>
        </p:nvPicPr>
        <p:blipFill>
          <a:blip r:embed="rId3">
            <a:alphaModFix amt="12000"/>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297516E8-08BE-4849-886E-F4B8DF5B62F7}"/>
              </a:ext>
            </a:extLst>
          </p:cNvPr>
          <p:cNvSpPr txBox="1">
            <a:spLocks/>
          </p:cNvSpPr>
          <p:nvPr/>
        </p:nvSpPr>
        <p:spPr>
          <a:xfrm>
            <a:off x="212558" y="232778"/>
            <a:ext cx="8101264" cy="994444"/>
          </a:xfrm>
          <a:prstGeom prst="roundRect">
            <a:avLst/>
          </a:prstGeom>
          <a:solidFill>
            <a:schemeClr val="bg1">
              <a:lumMod val="95000"/>
              <a:alpha val="7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Constantia" panose="02030602050306030303" pitchFamily="18" charset="0"/>
              </a:rPr>
              <a:t>Ultraconserved</a:t>
            </a:r>
            <a:r>
              <a:rPr lang="en-US" dirty="0">
                <a:latin typeface="Constantia" panose="02030602050306030303" pitchFamily="18" charset="0"/>
              </a:rPr>
              <a:t> elements (UCEs)</a:t>
            </a:r>
            <a:endParaRPr lang="en-US" i="1" dirty="0">
              <a:latin typeface="Constantia" panose="02030602050306030303" pitchFamily="18" charset="0"/>
            </a:endParaRPr>
          </a:p>
        </p:txBody>
      </p:sp>
      <p:pic>
        <p:nvPicPr>
          <p:cNvPr id="4" name="Picture 3">
            <a:extLst>
              <a:ext uri="{FF2B5EF4-FFF2-40B4-BE49-F238E27FC236}">
                <a16:creationId xmlns:a16="http://schemas.microsoft.com/office/drawing/2014/main" id="{4FA994CD-E175-CB44-B0DA-20FEC69A7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779" y="1227222"/>
            <a:ext cx="7717557" cy="3056020"/>
          </a:xfrm>
          <a:prstGeom prst="rect">
            <a:avLst/>
          </a:prstGeom>
          <a:ln w="38100" cmpd="tri">
            <a:solidFill>
              <a:schemeClr val="tx1">
                <a:lumMod val="50000"/>
                <a:lumOff val="50000"/>
              </a:schemeClr>
            </a:solidFill>
          </a:ln>
          <a:effectLst>
            <a:outerShdw blurRad="139700" dist="38100" dir="8100000" sx="101000" sy="101000" algn="tr" rotWithShape="0">
              <a:prstClr val="black">
                <a:alpha val="40000"/>
              </a:prstClr>
            </a:outerShdw>
          </a:effectLst>
        </p:spPr>
      </p:pic>
      <p:pic>
        <p:nvPicPr>
          <p:cNvPr id="2" name="Picture 1">
            <a:extLst>
              <a:ext uri="{FF2B5EF4-FFF2-40B4-BE49-F238E27FC236}">
                <a16:creationId xmlns:a16="http://schemas.microsoft.com/office/drawing/2014/main" id="{60E45A52-3AE7-F749-8A3A-E0CE28AFD3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579" y="1517798"/>
            <a:ext cx="9674483" cy="4052823"/>
          </a:xfrm>
          <a:prstGeom prst="rect">
            <a:avLst/>
          </a:prstGeom>
          <a:ln w="38100" cmpd="tri">
            <a:solidFill>
              <a:schemeClr val="tx1">
                <a:lumMod val="50000"/>
                <a:lumOff val="50000"/>
              </a:schemeClr>
            </a:solidFill>
          </a:ln>
          <a:effectLst>
            <a:outerShdw blurRad="139700" dist="38100" dir="8100000" sx="101000" sy="101000" algn="tr" rotWithShape="0">
              <a:prstClr val="black">
                <a:alpha val="40000"/>
              </a:prstClr>
            </a:outerShdw>
          </a:effectLst>
        </p:spPr>
      </p:pic>
      <p:pic>
        <p:nvPicPr>
          <p:cNvPr id="10" name="Picture 9">
            <a:extLst>
              <a:ext uri="{FF2B5EF4-FFF2-40B4-BE49-F238E27FC236}">
                <a16:creationId xmlns:a16="http://schemas.microsoft.com/office/drawing/2014/main" id="{002DC211-E047-9D4A-BE99-F228CA317581}"/>
              </a:ext>
            </a:extLst>
          </p:cNvPr>
          <p:cNvPicPr>
            <a:picLocks noChangeAspect="1"/>
          </p:cNvPicPr>
          <p:nvPr/>
        </p:nvPicPr>
        <p:blipFill>
          <a:blip r:embed="rId6"/>
          <a:stretch>
            <a:fillRect/>
          </a:stretch>
        </p:blipFill>
        <p:spPr>
          <a:xfrm>
            <a:off x="858086" y="1355756"/>
            <a:ext cx="10936873" cy="3011710"/>
          </a:xfrm>
          <a:prstGeom prst="rect">
            <a:avLst/>
          </a:prstGeom>
          <a:ln w="38100" cmpd="tri">
            <a:solidFill>
              <a:schemeClr val="tx1">
                <a:lumMod val="50000"/>
                <a:lumOff val="50000"/>
              </a:schemeClr>
            </a:solidFill>
          </a:ln>
          <a:effectLst>
            <a:outerShdw blurRad="139700" dist="38100" dir="8100000" sx="101000" sy="101000" algn="tr" rotWithShape="0">
              <a:prstClr val="black">
                <a:alpha val="40000"/>
              </a:prstClr>
            </a:outerShdw>
          </a:effectLst>
        </p:spPr>
      </p:pic>
      <p:sp>
        <p:nvSpPr>
          <p:cNvPr id="3" name="TextBox 2">
            <a:extLst>
              <a:ext uri="{FF2B5EF4-FFF2-40B4-BE49-F238E27FC236}">
                <a16:creationId xmlns:a16="http://schemas.microsoft.com/office/drawing/2014/main" id="{A858A915-A3C5-4B14-AFA5-DB5DAA922753}"/>
              </a:ext>
            </a:extLst>
          </p:cNvPr>
          <p:cNvSpPr txBox="1"/>
          <p:nvPr/>
        </p:nvSpPr>
        <p:spPr>
          <a:xfrm>
            <a:off x="1166872" y="5952700"/>
            <a:ext cx="10319300" cy="523220"/>
          </a:xfrm>
          <a:prstGeom prst="rect">
            <a:avLst/>
          </a:prstGeom>
          <a:noFill/>
        </p:spPr>
        <p:txBody>
          <a:bodyPr wrap="none" rtlCol="0">
            <a:spAutoFit/>
          </a:bodyPr>
          <a:lstStyle/>
          <a:p>
            <a:r>
              <a:rPr lang="en-US" sz="2800" b="1" dirty="0"/>
              <a:t>~2000 loci across all chromosomes, ~ 3,000,000 bp of sequence data</a:t>
            </a:r>
          </a:p>
        </p:txBody>
      </p:sp>
    </p:spTree>
    <p:extLst>
      <p:ext uri="{BB962C8B-B14F-4D97-AF65-F5344CB8AC3E}">
        <p14:creationId xmlns:p14="http://schemas.microsoft.com/office/powerpoint/2010/main" val="207848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06F5-7477-4E09-AAF6-18813A714A8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0542578-D1CD-4568-B9C0-8A290A68C6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421" y="1825624"/>
            <a:ext cx="5654733" cy="3769822"/>
          </a:xfrm>
        </p:spPr>
      </p:pic>
      <p:pic>
        <p:nvPicPr>
          <p:cNvPr id="4" name="Picture 3">
            <a:extLst>
              <a:ext uri="{FF2B5EF4-FFF2-40B4-BE49-F238E27FC236}">
                <a16:creationId xmlns:a16="http://schemas.microsoft.com/office/drawing/2014/main" id="{A9410426-ED93-40C0-ACFD-8EA57FA8E877}"/>
              </a:ext>
            </a:extLst>
          </p:cNvPr>
          <p:cNvPicPr>
            <a:picLocks noChangeAspect="1"/>
          </p:cNvPicPr>
          <p:nvPr/>
        </p:nvPicPr>
        <p:blipFill rotWithShape="1">
          <a:blip r:embed="rId3">
            <a:extLst>
              <a:ext uri="{28A0092B-C50C-407E-A947-70E740481C1C}">
                <a14:useLocalDpi xmlns:a14="http://schemas.microsoft.com/office/drawing/2010/main" val="0"/>
              </a:ext>
            </a:extLst>
          </a:blip>
          <a:srcRect r="11078" b="48986"/>
          <a:stretch/>
        </p:blipFill>
        <p:spPr>
          <a:xfrm>
            <a:off x="256385" y="107171"/>
            <a:ext cx="7967090" cy="1718453"/>
          </a:xfrm>
          <a:prstGeom prst="rect">
            <a:avLst/>
          </a:prstGeom>
        </p:spPr>
      </p:pic>
      <p:cxnSp>
        <p:nvCxnSpPr>
          <p:cNvPr id="10" name="Straight Arrow Connector 9">
            <a:extLst>
              <a:ext uri="{FF2B5EF4-FFF2-40B4-BE49-F238E27FC236}">
                <a16:creationId xmlns:a16="http://schemas.microsoft.com/office/drawing/2014/main" id="{F17CE5B9-C352-4BFC-859F-37564D8886D8}"/>
              </a:ext>
            </a:extLst>
          </p:cNvPr>
          <p:cNvCxnSpPr/>
          <p:nvPr/>
        </p:nvCxnSpPr>
        <p:spPr>
          <a:xfrm flipH="1">
            <a:off x="3690851" y="1948642"/>
            <a:ext cx="260465" cy="523009"/>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37547CE-7C1C-4771-9AD7-23E8F56DF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794" y="2606876"/>
            <a:ext cx="7906853" cy="4143953"/>
          </a:xfrm>
          <a:prstGeom prst="rect">
            <a:avLst/>
          </a:prstGeom>
        </p:spPr>
      </p:pic>
    </p:spTree>
    <p:extLst>
      <p:ext uri="{BB962C8B-B14F-4D97-AF65-F5344CB8AC3E}">
        <p14:creationId xmlns:p14="http://schemas.microsoft.com/office/powerpoint/2010/main" val="28181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1530-11C6-40C4-855F-E9EC2C9A863F}"/>
              </a:ext>
            </a:extLst>
          </p:cNvPr>
          <p:cNvSpPr>
            <a:spLocks noGrp="1"/>
          </p:cNvSpPr>
          <p:nvPr>
            <p:ph type="title"/>
          </p:nvPr>
        </p:nvSpPr>
        <p:spPr>
          <a:xfrm>
            <a:off x="-614854" y="320667"/>
            <a:ext cx="12240203" cy="1424832"/>
          </a:xfrm>
        </p:spPr>
        <p:txBody>
          <a:bodyPr/>
          <a:lstStyle/>
          <a:p>
            <a:endParaRPr lang="en-US" dirty="0"/>
          </a:p>
        </p:txBody>
      </p:sp>
      <p:pic>
        <p:nvPicPr>
          <p:cNvPr id="5" name="Content Placeholder 4">
            <a:extLst>
              <a:ext uri="{FF2B5EF4-FFF2-40B4-BE49-F238E27FC236}">
                <a16:creationId xmlns:a16="http://schemas.microsoft.com/office/drawing/2014/main" id="{C671A0C7-501C-4741-914D-1978274A10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46" y="-119138"/>
            <a:ext cx="12385451" cy="6977138"/>
          </a:xfrm>
        </p:spPr>
      </p:pic>
      <p:pic>
        <p:nvPicPr>
          <p:cNvPr id="7" name="Picture 6">
            <a:extLst>
              <a:ext uri="{FF2B5EF4-FFF2-40B4-BE49-F238E27FC236}">
                <a16:creationId xmlns:a16="http://schemas.microsoft.com/office/drawing/2014/main" id="{57C82684-743B-42E1-987C-0E62D6476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453" y="3665465"/>
            <a:ext cx="1629446" cy="1513172"/>
          </a:xfrm>
          <a:prstGeom prst="rect">
            <a:avLst/>
          </a:prstGeom>
        </p:spPr>
      </p:pic>
      <p:sp>
        <p:nvSpPr>
          <p:cNvPr id="8" name="TextBox 7">
            <a:extLst>
              <a:ext uri="{FF2B5EF4-FFF2-40B4-BE49-F238E27FC236}">
                <a16:creationId xmlns:a16="http://schemas.microsoft.com/office/drawing/2014/main" id="{99B3D213-6DB0-4ED4-9D2A-743B09F96BAB}"/>
              </a:ext>
            </a:extLst>
          </p:cNvPr>
          <p:cNvSpPr txBox="1"/>
          <p:nvPr/>
        </p:nvSpPr>
        <p:spPr>
          <a:xfrm>
            <a:off x="6885910" y="4724829"/>
            <a:ext cx="4829493" cy="1569660"/>
          </a:xfrm>
          <a:prstGeom prst="rect">
            <a:avLst/>
          </a:prstGeom>
          <a:noFill/>
        </p:spPr>
        <p:txBody>
          <a:bodyPr wrap="square" rtlCol="0">
            <a:spAutoFit/>
          </a:bodyPr>
          <a:lstStyle/>
          <a:p>
            <a:r>
              <a:rPr lang="en-US" sz="3200" b="1" dirty="0">
                <a:effectLst>
                  <a:glow rad="63500">
                    <a:schemeClr val="accent4">
                      <a:satMod val="175000"/>
                      <a:alpha val="40000"/>
                    </a:schemeClr>
                  </a:glow>
                </a:effectLst>
              </a:rPr>
              <a:t>But, starting with 10,000 copies of the same puzzle mixed together</a:t>
            </a:r>
          </a:p>
        </p:txBody>
      </p:sp>
    </p:spTree>
    <p:extLst>
      <p:ext uri="{BB962C8B-B14F-4D97-AF65-F5344CB8AC3E}">
        <p14:creationId xmlns:p14="http://schemas.microsoft.com/office/powerpoint/2010/main" val="318689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249" y="-365125"/>
            <a:ext cx="5530323" cy="6858000"/>
          </a:xfrm>
          <a:prstGeom prst="rect">
            <a:avLst/>
          </a:prstGeom>
        </p:spPr>
      </p:pic>
      <p:sp>
        <p:nvSpPr>
          <p:cNvPr id="4" name="Rectangle 3">
            <a:extLst>
              <a:ext uri="{FF2B5EF4-FFF2-40B4-BE49-F238E27FC236}">
                <a16:creationId xmlns:a16="http://schemas.microsoft.com/office/drawing/2014/main" id="{D736C9F6-E801-49CD-A924-FA00D213E735}"/>
              </a:ext>
            </a:extLst>
          </p:cNvPr>
          <p:cNvSpPr/>
          <p:nvPr/>
        </p:nvSpPr>
        <p:spPr>
          <a:xfrm>
            <a:off x="6323215" y="-332481"/>
            <a:ext cx="4777047" cy="842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9F4794-5D8F-4D5E-A616-9BE0D5D169F9}"/>
              </a:ext>
            </a:extLst>
          </p:cNvPr>
          <p:cNvSpPr txBox="1"/>
          <p:nvPr/>
        </p:nvSpPr>
        <p:spPr>
          <a:xfrm>
            <a:off x="5680364" y="525258"/>
            <a:ext cx="1271502" cy="461665"/>
          </a:xfrm>
          <a:prstGeom prst="rect">
            <a:avLst/>
          </a:prstGeom>
          <a:noFill/>
        </p:spPr>
        <p:txBody>
          <a:bodyPr wrap="none" rtlCol="0">
            <a:spAutoFit/>
          </a:bodyPr>
          <a:lstStyle/>
          <a:p>
            <a:r>
              <a:rPr lang="en-US" sz="2400" b="1" dirty="0"/>
              <a:t>Genome</a:t>
            </a:r>
          </a:p>
        </p:txBody>
      </p:sp>
      <p:sp>
        <p:nvSpPr>
          <p:cNvPr id="8" name="TextBox 7">
            <a:extLst>
              <a:ext uri="{FF2B5EF4-FFF2-40B4-BE49-F238E27FC236}">
                <a16:creationId xmlns:a16="http://schemas.microsoft.com/office/drawing/2014/main" id="{3E297C37-EF6B-43AD-B160-3C1FEC1EA3C8}"/>
              </a:ext>
            </a:extLst>
          </p:cNvPr>
          <p:cNvSpPr txBox="1"/>
          <p:nvPr/>
        </p:nvSpPr>
        <p:spPr>
          <a:xfrm>
            <a:off x="3967942" y="2735425"/>
            <a:ext cx="3208714" cy="830997"/>
          </a:xfrm>
          <a:prstGeom prst="rect">
            <a:avLst/>
          </a:prstGeom>
          <a:noFill/>
        </p:spPr>
        <p:txBody>
          <a:bodyPr wrap="square" rtlCol="0">
            <a:spAutoFit/>
          </a:bodyPr>
          <a:lstStyle/>
          <a:p>
            <a:pPr algn="ctr"/>
            <a:r>
              <a:rPr lang="en-US" sz="2400" b="1" dirty="0"/>
              <a:t>Raw Reads</a:t>
            </a:r>
          </a:p>
          <a:p>
            <a:pPr algn="ctr"/>
            <a:r>
              <a:rPr lang="en-US" sz="2400" b="1" dirty="0"/>
              <a:t>(data we start with)</a:t>
            </a:r>
          </a:p>
        </p:txBody>
      </p:sp>
      <p:sp>
        <p:nvSpPr>
          <p:cNvPr id="10" name="TextBox 9">
            <a:extLst>
              <a:ext uri="{FF2B5EF4-FFF2-40B4-BE49-F238E27FC236}">
                <a16:creationId xmlns:a16="http://schemas.microsoft.com/office/drawing/2014/main" id="{971182C7-DF0E-4886-9E46-4DB0A1FE8380}"/>
              </a:ext>
            </a:extLst>
          </p:cNvPr>
          <p:cNvSpPr txBox="1"/>
          <p:nvPr/>
        </p:nvSpPr>
        <p:spPr>
          <a:xfrm>
            <a:off x="6443218" y="1017153"/>
            <a:ext cx="4657044" cy="461665"/>
          </a:xfrm>
          <a:prstGeom prst="rect">
            <a:avLst/>
          </a:prstGeom>
          <a:noFill/>
        </p:spPr>
        <p:txBody>
          <a:bodyPr wrap="none" rtlCol="0">
            <a:spAutoFit/>
          </a:bodyPr>
          <a:lstStyle/>
          <a:p>
            <a:r>
              <a:rPr lang="en-US" sz="2400" b="1" dirty="0"/>
              <a:t>Next-Generation Sequencing (NGS)</a:t>
            </a:r>
          </a:p>
        </p:txBody>
      </p:sp>
      <p:sp>
        <p:nvSpPr>
          <p:cNvPr id="11" name="TextBox 10">
            <a:extLst>
              <a:ext uri="{FF2B5EF4-FFF2-40B4-BE49-F238E27FC236}">
                <a16:creationId xmlns:a16="http://schemas.microsoft.com/office/drawing/2014/main" id="{84403447-309F-4796-B282-F150F3F6EC08}"/>
              </a:ext>
            </a:extLst>
          </p:cNvPr>
          <p:cNvSpPr txBox="1"/>
          <p:nvPr/>
        </p:nvSpPr>
        <p:spPr>
          <a:xfrm>
            <a:off x="2652320" y="5097276"/>
            <a:ext cx="3870740" cy="461665"/>
          </a:xfrm>
          <a:prstGeom prst="rect">
            <a:avLst/>
          </a:prstGeom>
          <a:noFill/>
        </p:spPr>
        <p:txBody>
          <a:bodyPr wrap="none" rtlCol="0">
            <a:spAutoFit/>
          </a:bodyPr>
          <a:lstStyle/>
          <a:p>
            <a:r>
              <a:rPr lang="en-US" sz="2400" b="1" dirty="0"/>
              <a:t>Processed and aligned reads</a:t>
            </a:r>
          </a:p>
        </p:txBody>
      </p:sp>
      <p:sp>
        <p:nvSpPr>
          <p:cNvPr id="12" name="TextBox 11">
            <a:extLst>
              <a:ext uri="{FF2B5EF4-FFF2-40B4-BE49-F238E27FC236}">
                <a16:creationId xmlns:a16="http://schemas.microsoft.com/office/drawing/2014/main" id="{C3C71475-EC9D-4E05-B6CF-271214742019}"/>
              </a:ext>
            </a:extLst>
          </p:cNvPr>
          <p:cNvSpPr txBox="1"/>
          <p:nvPr/>
        </p:nvSpPr>
        <p:spPr>
          <a:xfrm>
            <a:off x="2300415" y="6101909"/>
            <a:ext cx="4439485" cy="461665"/>
          </a:xfrm>
          <a:prstGeom prst="rect">
            <a:avLst/>
          </a:prstGeom>
          <a:noFill/>
        </p:spPr>
        <p:txBody>
          <a:bodyPr wrap="none" rtlCol="0">
            <a:spAutoFit/>
          </a:bodyPr>
          <a:lstStyle/>
          <a:p>
            <a:r>
              <a:rPr lang="en-US" sz="2400" b="1" dirty="0"/>
              <a:t>Final sequence for that individual</a:t>
            </a:r>
          </a:p>
        </p:txBody>
      </p:sp>
      <p:sp>
        <p:nvSpPr>
          <p:cNvPr id="13" name="Left Brace 12">
            <a:extLst>
              <a:ext uri="{FF2B5EF4-FFF2-40B4-BE49-F238E27FC236}">
                <a16:creationId xmlns:a16="http://schemas.microsoft.com/office/drawing/2014/main" id="{EA4D636A-F971-4C5B-9E1D-9C719554ACE0}"/>
              </a:ext>
            </a:extLst>
          </p:cNvPr>
          <p:cNvSpPr/>
          <p:nvPr/>
        </p:nvSpPr>
        <p:spPr>
          <a:xfrm flipH="1">
            <a:off x="11183391" y="1867593"/>
            <a:ext cx="559724" cy="435032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8922972-222C-40A2-9834-FE0175A1D701}"/>
              </a:ext>
            </a:extLst>
          </p:cNvPr>
          <p:cNvSpPr txBox="1"/>
          <p:nvPr/>
        </p:nvSpPr>
        <p:spPr>
          <a:xfrm rot="5400000">
            <a:off x="10405058" y="3862895"/>
            <a:ext cx="3137782" cy="461665"/>
          </a:xfrm>
          <a:prstGeom prst="rect">
            <a:avLst/>
          </a:prstGeom>
          <a:noFill/>
        </p:spPr>
        <p:txBody>
          <a:bodyPr wrap="none" rtlCol="0">
            <a:spAutoFit/>
          </a:bodyPr>
          <a:lstStyle/>
          <a:p>
            <a:r>
              <a:rPr lang="en-US" sz="2400" b="1" dirty="0"/>
              <a:t>Bioinformatics Pipeline</a:t>
            </a:r>
          </a:p>
        </p:txBody>
      </p:sp>
    </p:spTree>
    <p:extLst>
      <p:ext uri="{BB962C8B-B14F-4D97-AF65-F5344CB8AC3E}">
        <p14:creationId xmlns:p14="http://schemas.microsoft.com/office/powerpoint/2010/main" val="170021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249" y="-365125"/>
            <a:ext cx="5530323" cy="6858000"/>
          </a:xfrm>
          <a:prstGeom prst="rect">
            <a:avLst/>
          </a:prstGeom>
        </p:spPr>
      </p:pic>
      <p:sp>
        <p:nvSpPr>
          <p:cNvPr id="4" name="Rectangle 3">
            <a:extLst>
              <a:ext uri="{FF2B5EF4-FFF2-40B4-BE49-F238E27FC236}">
                <a16:creationId xmlns:a16="http://schemas.microsoft.com/office/drawing/2014/main" id="{D736C9F6-E801-49CD-A924-FA00D213E735}"/>
              </a:ext>
            </a:extLst>
          </p:cNvPr>
          <p:cNvSpPr/>
          <p:nvPr/>
        </p:nvSpPr>
        <p:spPr>
          <a:xfrm>
            <a:off x="6323215" y="-332481"/>
            <a:ext cx="4777047" cy="842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69F4794-5D8F-4D5E-A616-9BE0D5D169F9}"/>
              </a:ext>
            </a:extLst>
          </p:cNvPr>
          <p:cNvSpPr txBox="1"/>
          <p:nvPr/>
        </p:nvSpPr>
        <p:spPr>
          <a:xfrm>
            <a:off x="5680364" y="525258"/>
            <a:ext cx="1271502" cy="461665"/>
          </a:xfrm>
          <a:prstGeom prst="rect">
            <a:avLst/>
          </a:prstGeom>
          <a:noFill/>
        </p:spPr>
        <p:txBody>
          <a:bodyPr wrap="none" rtlCol="0">
            <a:spAutoFit/>
          </a:bodyPr>
          <a:lstStyle/>
          <a:p>
            <a:r>
              <a:rPr lang="en-US" sz="2400" b="1" dirty="0"/>
              <a:t>Genome</a:t>
            </a:r>
          </a:p>
        </p:txBody>
      </p:sp>
      <p:sp>
        <p:nvSpPr>
          <p:cNvPr id="8" name="TextBox 7">
            <a:extLst>
              <a:ext uri="{FF2B5EF4-FFF2-40B4-BE49-F238E27FC236}">
                <a16:creationId xmlns:a16="http://schemas.microsoft.com/office/drawing/2014/main" id="{3E297C37-EF6B-43AD-B160-3C1FEC1EA3C8}"/>
              </a:ext>
            </a:extLst>
          </p:cNvPr>
          <p:cNvSpPr txBox="1"/>
          <p:nvPr/>
        </p:nvSpPr>
        <p:spPr>
          <a:xfrm>
            <a:off x="3967942" y="2735425"/>
            <a:ext cx="3208714" cy="830997"/>
          </a:xfrm>
          <a:prstGeom prst="rect">
            <a:avLst/>
          </a:prstGeom>
          <a:noFill/>
        </p:spPr>
        <p:txBody>
          <a:bodyPr wrap="square" rtlCol="0">
            <a:spAutoFit/>
          </a:bodyPr>
          <a:lstStyle/>
          <a:p>
            <a:pPr algn="ctr"/>
            <a:r>
              <a:rPr lang="en-US" sz="2400" b="1" dirty="0"/>
              <a:t>Raw Reads</a:t>
            </a:r>
          </a:p>
          <a:p>
            <a:pPr algn="ctr"/>
            <a:r>
              <a:rPr lang="en-US" sz="2400" b="1" dirty="0"/>
              <a:t>(data we start with)</a:t>
            </a:r>
          </a:p>
        </p:txBody>
      </p:sp>
      <p:sp>
        <p:nvSpPr>
          <p:cNvPr id="10" name="TextBox 9">
            <a:extLst>
              <a:ext uri="{FF2B5EF4-FFF2-40B4-BE49-F238E27FC236}">
                <a16:creationId xmlns:a16="http://schemas.microsoft.com/office/drawing/2014/main" id="{971182C7-DF0E-4886-9E46-4DB0A1FE8380}"/>
              </a:ext>
            </a:extLst>
          </p:cNvPr>
          <p:cNvSpPr txBox="1"/>
          <p:nvPr/>
        </p:nvSpPr>
        <p:spPr>
          <a:xfrm>
            <a:off x="6443218" y="1017153"/>
            <a:ext cx="4657044" cy="461665"/>
          </a:xfrm>
          <a:prstGeom prst="rect">
            <a:avLst/>
          </a:prstGeom>
          <a:noFill/>
        </p:spPr>
        <p:txBody>
          <a:bodyPr wrap="none" rtlCol="0">
            <a:spAutoFit/>
          </a:bodyPr>
          <a:lstStyle/>
          <a:p>
            <a:r>
              <a:rPr lang="en-US" sz="2400" b="1" dirty="0"/>
              <a:t>Next-Generation Sequencing (NGS)</a:t>
            </a:r>
          </a:p>
        </p:txBody>
      </p:sp>
      <p:sp>
        <p:nvSpPr>
          <p:cNvPr id="11" name="TextBox 10">
            <a:extLst>
              <a:ext uri="{FF2B5EF4-FFF2-40B4-BE49-F238E27FC236}">
                <a16:creationId xmlns:a16="http://schemas.microsoft.com/office/drawing/2014/main" id="{84403447-309F-4796-B282-F150F3F6EC08}"/>
              </a:ext>
            </a:extLst>
          </p:cNvPr>
          <p:cNvSpPr txBox="1"/>
          <p:nvPr/>
        </p:nvSpPr>
        <p:spPr>
          <a:xfrm>
            <a:off x="2652320" y="5097276"/>
            <a:ext cx="3870740" cy="461665"/>
          </a:xfrm>
          <a:prstGeom prst="rect">
            <a:avLst/>
          </a:prstGeom>
          <a:noFill/>
        </p:spPr>
        <p:txBody>
          <a:bodyPr wrap="none" rtlCol="0">
            <a:spAutoFit/>
          </a:bodyPr>
          <a:lstStyle/>
          <a:p>
            <a:r>
              <a:rPr lang="en-US" sz="2400" b="1" dirty="0"/>
              <a:t>Processed and aligned reads</a:t>
            </a:r>
          </a:p>
        </p:txBody>
      </p:sp>
      <p:sp>
        <p:nvSpPr>
          <p:cNvPr id="13" name="Left Brace 12">
            <a:extLst>
              <a:ext uri="{FF2B5EF4-FFF2-40B4-BE49-F238E27FC236}">
                <a16:creationId xmlns:a16="http://schemas.microsoft.com/office/drawing/2014/main" id="{EA4D636A-F971-4C5B-9E1D-9C719554ACE0}"/>
              </a:ext>
            </a:extLst>
          </p:cNvPr>
          <p:cNvSpPr/>
          <p:nvPr/>
        </p:nvSpPr>
        <p:spPr>
          <a:xfrm flipH="1">
            <a:off x="11183391" y="1867593"/>
            <a:ext cx="559724" cy="435032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8922972-222C-40A2-9834-FE0175A1D701}"/>
              </a:ext>
            </a:extLst>
          </p:cNvPr>
          <p:cNvSpPr txBox="1"/>
          <p:nvPr/>
        </p:nvSpPr>
        <p:spPr>
          <a:xfrm rot="5400000">
            <a:off x="10405058" y="3862895"/>
            <a:ext cx="3137782" cy="461665"/>
          </a:xfrm>
          <a:prstGeom prst="rect">
            <a:avLst/>
          </a:prstGeom>
          <a:noFill/>
        </p:spPr>
        <p:txBody>
          <a:bodyPr wrap="none" rtlCol="0">
            <a:spAutoFit/>
          </a:bodyPr>
          <a:lstStyle/>
          <a:p>
            <a:r>
              <a:rPr lang="en-US" sz="2400" b="1" dirty="0"/>
              <a:t>Bioinformatics Pipeline</a:t>
            </a:r>
          </a:p>
        </p:txBody>
      </p:sp>
      <p:sp>
        <p:nvSpPr>
          <p:cNvPr id="15" name="TextBox 14">
            <a:extLst>
              <a:ext uri="{FF2B5EF4-FFF2-40B4-BE49-F238E27FC236}">
                <a16:creationId xmlns:a16="http://schemas.microsoft.com/office/drawing/2014/main" id="{13228E4B-18CD-4844-BBB8-B4F0DDDC997D}"/>
              </a:ext>
            </a:extLst>
          </p:cNvPr>
          <p:cNvSpPr txBox="1"/>
          <p:nvPr/>
        </p:nvSpPr>
        <p:spPr>
          <a:xfrm>
            <a:off x="2300415" y="6101909"/>
            <a:ext cx="4439485" cy="461665"/>
          </a:xfrm>
          <a:prstGeom prst="rect">
            <a:avLst/>
          </a:prstGeom>
          <a:noFill/>
        </p:spPr>
        <p:txBody>
          <a:bodyPr wrap="none" rtlCol="0">
            <a:spAutoFit/>
          </a:bodyPr>
          <a:lstStyle/>
          <a:p>
            <a:r>
              <a:rPr lang="en-US" sz="2400" b="1" dirty="0"/>
              <a:t>Final sequence for that individual</a:t>
            </a:r>
          </a:p>
        </p:txBody>
      </p:sp>
    </p:spTree>
    <p:extLst>
      <p:ext uri="{BB962C8B-B14F-4D97-AF65-F5344CB8AC3E}">
        <p14:creationId xmlns:p14="http://schemas.microsoft.com/office/powerpoint/2010/main" val="276758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ACAF-C661-4A8F-855A-9044D9CE13A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130E0-BBF8-44BA-9071-2A67D0CC550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249" y="-365125"/>
            <a:ext cx="5530323" cy="6858000"/>
          </a:xfrm>
          <a:prstGeom prst="rect">
            <a:avLst/>
          </a:prstGeom>
        </p:spPr>
      </p:pic>
      <p:sp>
        <p:nvSpPr>
          <p:cNvPr id="4" name="Rectangle 3">
            <a:extLst>
              <a:ext uri="{FF2B5EF4-FFF2-40B4-BE49-F238E27FC236}">
                <a16:creationId xmlns:a16="http://schemas.microsoft.com/office/drawing/2014/main" id="{D736C9F6-E801-49CD-A924-FA00D213E735}"/>
              </a:ext>
            </a:extLst>
          </p:cNvPr>
          <p:cNvSpPr/>
          <p:nvPr/>
        </p:nvSpPr>
        <p:spPr>
          <a:xfrm>
            <a:off x="6323215" y="-332481"/>
            <a:ext cx="4777047" cy="842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06AEB9-54A8-4EA1-A03E-835A3D3A9BEE}"/>
              </a:ext>
            </a:extLst>
          </p:cNvPr>
          <p:cNvPicPr>
            <a:picLocks noChangeAspect="1"/>
          </p:cNvPicPr>
          <p:nvPr/>
        </p:nvPicPr>
        <p:blipFill rotWithShape="1">
          <a:blip r:embed="rId3">
            <a:extLst>
              <a:ext uri="{28A0092B-C50C-407E-A947-70E740481C1C}">
                <a14:useLocalDpi xmlns:a14="http://schemas.microsoft.com/office/drawing/2010/main" val="0"/>
              </a:ext>
            </a:extLst>
          </a:blip>
          <a:srcRect l="2" r="87327" b="48986"/>
          <a:stretch/>
        </p:blipFill>
        <p:spPr>
          <a:xfrm>
            <a:off x="5868786" y="152847"/>
            <a:ext cx="1551709" cy="2348836"/>
          </a:xfrm>
          <a:prstGeom prst="rect">
            <a:avLst/>
          </a:prstGeom>
        </p:spPr>
      </p:pic>
      <p:pic>
        <p:nvPicPr>
          <p:cNvPr id="7" name="Picture 6">
            <a:extLst>
              <a:ext uri="{FF2B5EF4-FFF2-40B4-BE49-F238E27FC236}">
                <a16:creationId xmlns:a16="http://schemas.microsoft.com/office/drawing/2014/main" id="{49C425A7-365A-45D5-9712-D12DE39AE68E}"/>
              </a:ext>
            </a:extLst>
          </p:cNvPr>
          <p:cNvPicPr>
            <a:picLocks noChangeAspect="1"/>
          </p:cNvPicPr>
          <p:nvPr/>
        </p:nvPicPr>
        <p:blipFill rotWithShape="1">
          <a:blip r:embed="rId4">
            <a:extLst>
              <a:ext uri="{28A0092B-C50C-407E-A947-70E740481C1C}">
                <a14:useLocalDpi xmlns:a14="http://schemas.microsoft.com/office/drawing/2010/main" val="0"/>
              </a:ext>
            </a:extLst>
          </a:blip>
          <a:srcRect r="93424" b="76889"/>
          <a:stretch/>
        </p:blipFill>
        <p:spPr>
          <a:xfrm>
            <a:off x="4561506" y="437803"/>
            <a:ext cx="575760" cy="1584960"/>
          </a:xfrm>
          <a:prstGeom prst="rect">
            <a:avLst/>
          </a:prstGeom>
        </p:spPr>
      </p:pic>
      <p:sp>
        <p:nvSpPr>
          <p:cNvPr id="8" name="TextBox 7">
            <a:extLst>
              <a:ext uri="{FF2B5EF4-FFF2-40B4-BE49-F238E27FC236}">
                <a16:creationId xmlns:a16="http://schemas.microsoft.com/office/drawing/2014/main" id="{C4E1FB6B-5F1F-424C-B40D-225DFE66C03D}"/>
              </a:ext>
            </a:extLst>
          </p:cNvPr>
          <p:cNvSpPr txBox="1"/>
          <p:nvPr/>
        </p:nvSpPr>
        <p:spPr>
          <a:xfrm>
            <a:off x="5216957" y="876340"/>
            <a:ext cx="439544" cy="707886"/>
          </a:xfrm>
          <a:prstGeom prst="rect">
            <a:avLst/>
          </a:prstGeom>
          <a:noFill/>
        </p:spPr>
        <p:txBody>
          <a:bodyPr wrap="none" rtlCol="0">
            <a:spAutoFit/>
          </a:bodyPr>
          <a:lstStyle/>
          <a:p>
            <a:r>
              <a:rPr lang="en-US" sz="4000" b="1" dirty="0"/>
              <a:t>=</a:t>
            </a:r>
          </a:p>
        </p:txBody>
      </p:sp>
    </p:spTree>
    <p:extLst>
      <p:ext uri="{BB962C8B-B14F-4D97-AF65-F5344CB8AC3E}">
        <p14:creationId xmlns:p14="http://schemas.microsoft.com/office/powerpoint/2010/main" val="1217676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6FF0D89-18A1-4ECB-806B-CFD2139E4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0594" y="1825625"/>
            <a:ext cx="3530812" cy="4351338"/>
          </a:xfrm>
        </p:spPr>
      </p:pic>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330" y="0"/>
            <a:ext cx="5530323" cy="6858000"/>
          </a:xfrm>
          <a:prstGeom prst="rect">
            <a:avLst/>
          </a:prstGeom>
        </p:spPr>
      </p:pic>
      <p:pic>
        <p:nvPicPr>
          <p:cNvPr id="21" name="Picture 20">
            <a:extLst>
              <a:ext uri="{FF2B5EF4-FFF2-40B4-BE49-F238E27FC236}">
                <a16:creationId xmlns:a16="http://schemas.microsoft.com/office/drawing/2014/main" id="{ABD1D620-3BD2-4299-8FCC-BB110657C4ED}"/>
              </a:ext>
            </a:extLst>
          </p:cNvPr>
          <p:cNvPicPr>
            <a:picLocks noChangeAspect="1"/>
          </p:cNvPicPr>
          <p:nvPr/>
        </p:nvPicPr>
        <p:blipFill rotWithShape="1">
          <a:blip r:embed="rId4">
            <a:extLst>
              <a:ext uri="{28A0092B-C50C-407E-A947-70E740481C1C}">
                <a14:useLocalDpi xmlns:a14="http://schemas.microsoft.com/office/drawing/2010/main" val="0"/>
              </a:ext>
            </a:extLst>
          </a:blip>
          <a:srcRect r="93424" b="76889"/>
          <a:stretch/>
        </p:blipFill>
        <p:spPr>
          <a:xfrm>
            <a:off x="3277633" y="152847"/>
            <a:ext cx="575760" cy="1584960"/>
          </a:xfrm>
          <a:prstGeom prst="rect">
            <a:avLst/>
          </a:prstGeom>
        </p:spPr>
      </p:pic>
      <p:sp>
        <p:nvSpPr>
          <p:cNvPr id="24" name="Rectangle 23">
            <a:extLst>
              <a:ext uri="{FF2B5EF4-FFF2-40B4-BE49-F238E27FC236}">
                <a16:creationId xmlns:a16="http://schemas.microsoft.com/office/drawing/2014/main" id="{6C6AF3E1-0D45-4FCB-902E-1F49A7CA6DBF}"/>
              </a:ext>
            </a:extLst>
          </p:cNvPr>
          <p:cNvSpPr/>
          <p:nvPr/>
        </p:nvSpPr>
        <p:spPr>
          <a:xfrm>
            <a:off x="6323215" y="-498735"/>
            <a:ext cx="4777047" cy="842356"/>
          </a:xfrm>
          <a:prstGeom prst="rect">
            <a:avLst/>
          </a:prstGeom>
          <a:solidFill>
            <a:srgbClr val="FFFFFF">
              <a:alpha val="3686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EC9A84C-8E2A-48FE-8450-96BF20F7AA29}"/>
              </a:ext>
            </a:extLst>
          </p:cNvPr>
          <p:cNvPicPr>
            <a:picLocks noChangeAspect="1"/>
          </p:cNvPicPr>
          <p:nvPr/>
        </p:nvPicPr>
        <p:blipFill rotWithShape="1">
          <a:blip r:embed="rId4">
            <a:extLst>
              <a:ext uri="{28A0092B-C50C-407E-A947-70E740481C1C}">
                <a14:useLocalDpi xmlns:a14="http://schemas.microsoft.com/office/drawing/2010/main" val="0"/>
              </a:ext>
            </a:extLst>
          </a:blip>
          <a:srcRect r="93424" b="76889"/>
          <a:stretch/>
        </p:blipFill>
        <p:spPr>
          <a:xfrm>
            <a:off x="2772315" y="568079"/>
            <a:ext cx="575760" cy="1584960"/>
          </a:xfrm>
          <a:prstGeom prst="rect">
            <a:avLst/>
          </a:prstGeom>
        </p:spPr>
      </p:pic>
      <p:pic>
        <p:nvPicPr>
          <p:cNvPr id="20" name="Picture 19">
            <a:extLst>
              <a:ext uri="{FF2B5EF4-FFF2-40B4-BE49-F238E27FC236}">
                <a16:creationId xmlns:a16="http://schemas.microsoft.com/office/drawing/2014/main" id="{0E49635D-5724-48A5-8C08-862D91BD785A}"/>
              </a:ext>
            </a:extLst>
          </p:cNvPr>
          <p:cNvPicPr>
            <a:picLocks noChangeAspect="1"/>
          </p:cNvPicPr>
          <p:nvPr/>
        </p:nvPicPr>
        <p:blipFill rotWithShape="1">
          <a:blip r:embed="rId4">
            <a:extLst>
              <a:ext uri="{28A0092B-C50C-407E-A947-70E740481C1C}">
                <a14:useLocalDpi xmlns:a14="http://schemas.microsoft.com/office/drawing/2010/main" val="0"/>
              </a:ext>
            </a:extLst>
          </a:blip>
          <a:srcRect r="93424" b="76889"/>
          <a:stretch/>
        </p:blipFill>
        <p:spPr>
          <a:xfrm>
            <a:off x="2319037" y="27305"/>
            <a:ext cx="575760" cy="1584960"/>
          </a:xfrm>
          <a:prstGeom prst="rect">
            <a:avLst/>
          </a:prstGeom>
        </p:spPr>
      </p:pic>
      <p:pic>
        <p:nvPicPr>
          <p:cNvPr id="6" name="Picture 5">
            <a:extLst>
              <a:ext uri="{FF2B5EF4-FFF2-40B4-BE49-F238E27FC236}">
                <a16:creationId xmlns:a16="http://schemas.microsoft.com/office/drawing/2014/main" id="{316D70E5-90C6-4AE9-A457-79BDB1D18151}"/>
              </a:ext>
            </a:extLst>
          </p:cNvPr>
          <p:cNvPicPr>
            <a:picLocks noChangeAspect="1"/>
          </p:cNvPicPr>
          <p:nvPr/>
        </p:nvPicPr>
        <p:blipFill rotWithShape="1">
          <a:blip r:embed="rId5">
            <a:extLst>
              <a:ext uri="{28A0092B-C50C-407E-A947-70E740481C1C}">
                <a14:useLocalDpi xmlns:a14="http://schemas.microsoft.com/office/drawing/2010/main" val="0"/>
              </a:ext>
            </a:extLst>
          </a:blip>
          <a:srcRect l="2" r="87327" b="48986"/>
          <a:stretch/>
        </p:blipFill>
        <p:spPr>
          <a:xfrm>
            <a:off x="5868786" y="152847"/>
            <a:ext cx="1328974" cy="2011680"/>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4947D1C-6DBA-450C-82D6-C11EDAFABBAC}"/>
              </a:ext>
            </a:extLst>
          </p:cNvPr>
          <p:cNvPicPr>
            <a:picLocks noChangeAspect="1"/>
          </p:cNvPicPr>
          <p:nvPr/>
        </p:nvPicPr>
        <p:blipFill rotWithShape="1">
          <a:blip r:embed="rId5">
            <a:extLst>
              <a:ext uri="{28A0092B-C50C-407E-A947-70E740481C1C}">
                <a14:useLocalDpi xmlns:a14="http://schemas.microsoft.com/office/drawing/2010/main" val="0"/>
              </a:ext>
            </a:extLst>
          </a:blip>
          <a:srcRect l="2" r="87327" b="48986"/>
          <a:stretch/>
        </p:blipFill>
        <p:spPr>
          <a:xfrm>
            <a:off x="4876533" y="493366"/>
            <a:ext cx="1328974" cy="201168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49A4CCA4-4420-4D0E-9FDF-A63C28B5960F}"/>
              </a:ext>
            </a:extLst>
          </p:cNvPr>
          <p:cNvPicPr>
            <a:picLocks noChangeAspect="1"/>
          </p:cNvPicPr>
          <p:nvPr/>
        </p:nvPicPr>
        <p:blipFill rotWithShape="1">
          <a:blip r:embed="rId5">
            <a:extLst>
              <a:ext uri="{28A0092B-C50C-407E-A947-70E740481C1C}">
                <a14:useLocalDpi xmlns:a14="http://schemas.microsoft.com/office/drawing/2010/main" val="0"/>
              </a:ext>
            </a:extLst>
          </a:blip>
          <a:srcRect l="2" r="87327" b="48986"/>
          <a:stretch/>
        </p:blipFill>
        <p:spPr>
          <a:xfrm>
            <a:off x="5473276" y="819785"/>
            <a:ext cx="1328974" cy="2011680"/>
          </a:xfrm>
          <a:prstGeom prst="rect">
            <a:avLst/>
          </a:prstGeom>
          <a:effectLst>
            <a:outerShdw blurRad="63500" sx="102000" sy="102000" algn="ctr" rotWithShape="0">
              <a:prstClr val="black">
                <a:alpha val="40000"/>
              </a:prstClr>
            </a:outerShdw>
          </a:effectLst>
        </p:spPr>
      </p:pic>
      <p:pic>
        <p:nvPicPr>
          <p:cNvPr id="26" name="Picture 25">
            <a:extLst>
              <a:ext uri="{FF2B5EF4-FFF2-40B4-BE49-F238E27FC236}">
                <a16:creationId xmlns:a16="http://schemas.microsoft.com/office/drawing/2014/main" id="{E6604198-9996-4232-AF50-34E8AF3EA677}"/>
              </a:ext>
            </a:extLst>
          </p:cNvPr>
          <p:cNvPicPr>
            <a:picLocks noChangeAspect="1"/>
          </p:cNvPicPr>
          <p:nvPr/>
        </p:nvPicPr>
        <p:blipFill rotWithShape="1">
          <a:blip r:embed="rId4">
            <a:extLst>
              <a:ext uri="{28A0092B-C50C-407E-A947-70E740481C1C}">
                <a14:useLocalDpi xmlns:a14="http://schemas.microsoft.com/office/drawing/2010/main" val="0"/>
              </a:ext>
            </a:extLst>
          </a:blip>
          <a:srcRect r="87913" b="76889"/>
          <a:stretch/>
        </p:blipFill>
        <p:spPr>
          <a:xfrm>
            <a:off x="280906" y="1149524"/>
            <a:ext cx="1058275" cy="1584960"/>
          </a:xfrm>
          <a:prstGeom prst="rect">
            <a:avLst/>
          </a:prstGeom>
        </p:spPr>
      </p:pic>
      <p:sp>
        <p:nvSpPr>
          <p:cNvPr id="29" name="Freeform: Shape 28">
            <a:extLst>
              <a:ext uri="{FF2B5EF4-FFF2-40B4-BE49-F238E27FC236}">
                <a16:creationId xmlns:a16="http://schemas.microsoft.com/office/drawing/2014/main" id="{DB1E20D5-CB33-4148-94F5-E7B2D40B22CE}"/>
              </a:ext>
            </a:extLst>
          </p:cNvPr>
          <p:cNvSpPr/>
          <p:nvPr/>
        </p:nvSpPr>
        <p:spPr>
          <a:xfrm>
            <a:off x="2643290" y="326967"/>
            <a:ext cx="122078" cy="1208117"/>
          </a:xfrm>
          <a:custGeom>
            <a:avLst/>
            <a:gdLst>
              <a:gd name="connsiteX0" fmla="*/ 122078 w 122078"/>
              <a:gd name="connsiteY0" fmla="*/ 0 h 1208117"/>
              <a:gd name="connsiteX1" fmla="*/ 158 w 122078"/>
              <a:gd name="connsiteY1" fmla="*/ 271549 h 1208117"/>
              <a:gd name="connsiteX2" fmla="*/ 94369 w 122078"/>
              <a:gd name="connsiteY2" fmla="*/ 570807 h 1208117"/>
              <a:gd name="connsiteX3" fmla="*/ 5700 w 122078"/>
              <a:gd name="connsiteY3" fmla="*/ 936567 h 1208117"/>
              <a:gd name="connsiteX4" fmla="*/ 38951 w 122078"/>
              <a:gd name="connsiteY4" fmla="*/ 1208117 h 120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78" h="1208117">
                <a:moveTo>
                  <a:pt x="122078" y="0"/>
                </a:moveTo>
                <a:cubicBezTo>
                  <a:pt x="63427" y="88207"/>
                  <a:pt x="4776" y="176414"/>
                  <a:pt x="158" y="271549"/>
                </a:cubicBezTo>
                <a:cubicBezTo>
                  <a:pt x="-4460" y="366684"/>
                  <a:pt x="93445" y="459971"/>
                  <a:pt x="94369" y="570807"/>
                </a:cubicBezTo>
                <a:cubicBezTo>
                  <a:pt x="95293" y="681643"/>
                  <a:pt x="14936" y="830349"/>
                  <a:pt x="5700" y="936567"/>
                </a:cubicBezTo>
                <a:cubicBezTo>
                  <a:pt x="-3536" y="1042785"/>
                  <a:pt x="17707" y="1125451"/>
                  <a:pt x="38951" y="1208117"/>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0D22FE9-7CE6-49E8-8192-897947055BF2}"/>
              </a:ext>
            </a:extLst>
          </p:cNvPr>
          <p:cNvSpPr/>
          <p:nvPr/>
        </p:nvSpPr>
        <p:spPr>
          <a:xfrm>
            <a:off x="3083864" y="872835"/>
            <a:ext cx="122078" cy="1208117"/>
          </a:xfrm>
          <a:custGeom>
            <a:avLst/>
            <a:gdLst>
              <a:gd name="connsiteX0" fmla="*/ 122078 w 122078"/>
              <a:gd name="connsiteY0" fmla="*/ 0 h 1208117"/>
              <a:gd name="connsiteX1" fmla="*/ 158 w 122078"/>
              <a:gd name="connsiteY1" fmla="*/ 271549 h 1208117"/>
              <a:gd name="connsiteX2" fmla="*/ 94369 w 122078"/>
              <a:gd name="connsiteY2" fmla="*/ 570807 h 1208117"/>
              <a:gd name="connsiteX3" fmla="*/ 5700 w 122078"/>
              <a:gd name="connsiteY3" fmla="*/ 936567 h 1208117"/>
              <a:gd name="connsiteX4" fmla="*/ 38951 w 122078"/>
              <a:gd name="connsiteY4" fmla="*/ 1208117 h 120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78" h="1208117">
                <a:moveTo>
                  <a:pt x="122078" y="0"/>
                </a:moveTo>
                <a:cubicBezTo>
                  <a:pt x="63427" y="88207"/>
                  <a:pt x="4776" y="176414"/>
                  <a:pt x="158" y="271549"/>
                </a:cubicBezTo>
                <a:cubicBezTo>
                  <a:pt x="-4460" y="366684"/>
                  <a:pt x="93445" y="459971"/>
                  <a:pt x="94369" y="570807"/>
                </a:cubicBezTo>
                <a:cubicBezTo>
                  <a:pt x="95293" y="681643"/>
                  <a:pt x="14936" y="830349"/>
                  <a:pt x="5700" y="936567"/>
                </a:cubicBezTo>
                <a:cubicBezTo>
                  <a:pt x="-3536" y="1042785"/>
                  <a:pt x="17707" y="1125451"/>
                  <a:pt x="38951" y="1208117"/>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B335C2C-4AEC-40F6-AF7F-9D20415C9810}"/>
              </a:ext>
            </a:extLst>
          </p:cNvPr>
          <p:cNvSpPr/>
          <p:nvPr/>
        </p:nvSpPr>
        <p:spPr>
          <a:xfrm>
            <a:off x="3599253" y="429491"/>
            <a:ext cx="122078" cy="1208117"/>
          </a:xfrm>
          <a:custGeom>
            <a:avLst/>
            <a:gdLst>
              <a:gd name="connsiteX0" fmla="*/ 122078 w 122078"/>
              <a:gd name="connsiteY0" fmla="*/ 0 h 1208117"/>
              <a:gd name="connsiteX1" fmla="*/ 158 w 122078"/>
              <a:gd name="connsiteY1" fmla="*/ 271549 h 1208117"/>
              <a:gd name="connsiteX2" fmla="*/ 94369 w 122078"/>
              <a:gd name="connsiteY2" fmla="*/ 570807 h 1208117"/>
              <a:gd name="connsiteX3" fmla="*/ 5700 w 122078"/>
              <a:gd name="connsiteY3" fmla="*/ 936567 h 1208117"/>
              <a:gd name="connsiteX4" fmla="*/ 38951 w 122078"/>
              <a:gd name="connsiteY4" fmla="*/ 1208117 h 120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78" h="1208117">
                <a:moveTo>
                  <a:pt x="122078" y="0"/>
                </a:moveTo>
                <a:cubicBezTo>
                  <a:pt x="63427" y="88207"/>
                  <a:pt x="4776" y="176414"/>
                  <a:pt x="158" y="271549"/>
                </a:cubicBezTo>
                <a:cubicBezTo>
                  <a:pt x="-4460" y="366684"/>
                  <a:pt x="93445" y="459971"/>
                  <a:pt x="94369" y="570807"/>
                </a:cubicBezTo>
                <a:cubicBezTo>
                  <a:pt x="95293" y="681643"/>
                  <a:pt x="14936" y="830349"/>
                  <a:pt x="5700" y="936567"/>
                </a:cubicBezTo>
                <a:cubicBezTo>
                  <a:pt x="-3536" y="1042785"/>
                  <a:pt x="17707" y="1125451"/>
                  <a:pt x="38951" y="1208117"/>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2B82ED4C-E01F-43D2-B77E-8AF1CEE5ADCE}"/>
              </a:ext>
            </a:extLst>
          </p:cNvPr>
          <p:cNvSpPr/>
          <p:nvPr/>
        </p:nvSpPr>
        <p:spPr>
          <a:xfrm>
            <a:off x="599190" y="1432604"/>
            <a:ext cx="122078" cy="1208117"/>
          </a:xfrm>
          <a:custGeom>
            <a:avLst/>
            <a:gdLst>
              <a:gd name="connsiteX0" fmla="*/ 122078 w 122078"/>
              <a:gd name="connsiteY0" fmla="*/ 0 h 1208117"/>
              <a:gd name="connsiteX1" fmla="*/ 158 w 122078"/>
              <a:gd name="connsiteY1" fmla="*/ 271549 h 1208117"/>
              <a:gd name="connsiteX2" fmla="*/ 94369 w 122078"/>
              <a:gd name="connsiteY2" fmla="*/ 570807 h 1208117"/>
              <a:gd name="connsiteX3" fmla="*/ 5700 w 122078"/>
              <a:gd name="connsiteY3" fmla="*/ 936567 h 1208117"/>
              <a:gd name="connsiteX4" fmla="*/ 38951 w 122078"/>
              <a:gd name="connsiteY4" fmla="*/ 1208117 h 120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78" h="1208117">
                <a:moveTo>
                  <a:pt x="122078" y="0"/>
                </a:moveTo>
                <a:cubicBezTo>
                  <a:pt x="63427" y="88207"/>
                  <a:pt x="4776" y="176414"/>
                  <a:pt x="158" y="271549"/>
                </a:cubicBezTo>
                <a:cubicBezTo>
                  <a:pt x="-4460" y="366684"/>
                  <a:pt x="93445" y="459971"/>
                  <a:pt x="94369" y="570807"/>
                </a:cubicBezTo>
                <a:cubicBezTo>
                  <a:pt x="95293" y="681643"/>
                  <a:pt x="14936" y="830349"/>
                  <a:pt x="5700" y="936567"/>
                </a:cubicBezTo>
                <a:cubicBezTo>
                  <a:pt x="-3536" y="1042785"/>
                  <a:pt x="17707" y="1125451"/>
                  <a:pt x="38951" y="1208117"/>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6D3AAC1-6D93-4C4C-9DEE-BB720CDB45F6}"/>
              </a:ext>
            </a:extLst>
          </p:cNvPr>
          <p:cNvSpPr/>
          <p:nvPr/>
        </p:nvSpPr>
        <p:spPr>
          <a:xfrm>
            <a:off x="984490" y="1618211"/>
            <a:ext cx="399027" cy="706173"/>
          </a:xfrm>
          <a:custGeom>
            <a:avLst/>
            <a:gdLst>
              <a:gd name="connsiteX0" fmla="*/ 282649 w 399027"/>
              <a:gd name="connsiteY0" fmla="*/ 0 h 706173"/>
              <a:gd name="connsiteX1" fmla="*/ 17 w 399027"/>
              <a:gd name="connsiteY1" fmla="*/ 426720 h 706173"/>
              <a:gd name="connsiteX2" fmla="*/ 293733 w 399027"/>
              <a:gd name="connsiteY2" fmla="*/ 681644 h 706173"/>
              <a:gd name="connsiteX3" fmla="*/ 399027 w 399027"/>
              <a:gd name="connsiteY3" fmla="*/ 681644 h 706173"/>
            </a:gdLst>
            <a:ahLst/>
            <a:cxnLst>
              <a:cxn ang="0">
                <a:pos x="connsiteX0" y="connsiteY0"/>
              </a:cxn>
              <a:cxn ang="0">
                <a:pos x="connsiteX1" y="connsiteY1"/>
              </a:cxn>
              <a:cxn ang="0">
                <a:pos x="connsiteX2" y="connsiteY2"/>
              </a:cxn>
              <a:cxn ang="0">
                <a:pos x="connsiteX3" y="connsiteY3"/>
              </a:cxn>
            </a:cxnLst>
            <a:rect l="l" t="t" r="r" b="b"/>
            <a:pathLst>
              <a:path w="399027" h="706173">
                <a:moveTo>
                  <a:pt x="282649" y="0"/>
                </a:moveTo>
                <a:cubicBezTo>
                  <a:pt x="140409" y="156556"/>
                  <a:pt x="-1830" y="313113"/>
                  <a:pt x="17" y="426720"/>
                </a:cubicBezTo>
                <a:cubicBezTo>
                  <a:pt x="1864" y="540327"/>
                  <a:pt x="227231" y="639157"/>
                  <a:pt x="293733" y="681644"/>
                </a:cubicBezTo>
                <a:cubicBezTo>
                  <a:pt x="360235" y="724131"/>
                  <a:pt x="379631" y="702887"/>
                  <a:pt x="399027" y="681644"/>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36FDE9D-9E2A-4F10-8EE1-840E0E7DC195}"/>
              </a:ext>
            </a:extLst>
          </p:cNvPr>
          <p:cNvPicPr>
            <a:picLocks noChangeAspect="1"/>
          </p:cNvPicPr>
          <p:nvPr/>
        </p:nvPicPr>
        <p:blipFill rotWithShape="1">
          <a:blip r:embed="rId5">
            <a:extLst>
              <a:ext uri="{28A0092B-C50C-407E-A947-70E740481C1C}">
                <a14:useLocalDpi xmlns:a14="http://schemas.microsoft.com/office/drawing/2010/main" val="0"/>
              </a:ext>
            </a:extLst>
          </a:blip>
          <a:srcRect l="2" r="87327" b="48986"/>
          <a:stretch/>
        </p:blipFill>
        <p:spPr>
          <a:xfrm>
            <a:off x="4817170" y="1535084"/>
            <a:ext cx="1328974" cy="2011680"/>
          </a:xfrm>
          <a:prstGeom prst="rect">
            <a:avLst/>
          </a:prstGeom>
          <a:effectLst>
            <a:outerShdw blurRad="63500" sx="102000" sy="102000" algn="ctr" rotWithShape="0">
              <a:prstClr val="black">
                <a:alpha val="40000"/>
              </a:prstClr>
            </a:outerShdw>
          </a:effectLst>
        </p:spPr>
      </p:pic>
      <p:sp>
        <p:nvSpPr>
          <p:cNvPr id="25" name="Rectangle 24">
            <a:extLst>
              <a:ext uri="{FF2B5EF4-FFF2-40B4-BE49-F238E27FC236}">
                <a16:creationId xmlns:a16="http://schemas.microsoft.com/office/drawing/2014/main" id="{9CC9C485-3971-40FC-9081-996813BB0115}"/>
              </a:ext>
            </a:extLst>
          </p:cNvPr>
          <p:cNvSpPr/>
          <p:nvPr/>
        </p:nvSpPr>
        <p:spPr>
          <a:xfrm>
            <a:off x="4830424" y="1535084"/>
            <a:ext cx="1285703" cy="2028306"/>
          </a:xfrm>
          <a:prstGeom prst="rect">
            <a:avLst/>
          </a:prstGeom>
          <a:solidFill>
            <a:schemeClr val="bg1">
              <a:alpha val="4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250FB90-1DB1-4C85-8610-F5F2342ED0B7}"/>
              </a:ext>
            </a:extLst>
          </p:cNvPr>
          <p:cNvPicPr>
            <a:picLocks noChangeAspect="1"/>
          </p:cNvPicPr>
          <p:nvPr/>
        </p:nvPicPr>
        <p:blipFill rotWithShape="1">
          <a:blip r:embed="rId4">
            <a:extLst>
              <a:ext uri="{28A0092B-C50C-407E-A947-70E740481C1C}">
                <a14:useLocalDpi xmlns:a14="http://schemas.microsoft.com/office/drawing/2010/main" val="0"/>
              </a:ext>
            </a:extLst>
          </a:blip>
          <a:srcRect l="6386" r="87913" b="76889"/>
          <a:stretch/>
        </p:blipFill>
        <p:spPr>
          <a:xfrm>
            <a:off x="3911777" y="1756757"/>
            <a:ext cx="499120" cy="1584960"/>
          </a:xfrm>
          <a:prstGeom prst="rect">
            <a:avLst/>
          </a:prstGeom>
        </p:spPr>
      </p:pic>
      <p:sp>
        <p:nvSpPr>
          <p:cNvPr id="34" name="Freeform: Shape 33">
            <a:extLst>
              <a:ext uri="{FF2B5EF4-FFF2-40B4-BE49-F238E27FC236}">
                <a16:creationId xmlns:a16="http://schemas.microsoft.com/office/drawing/2014/main" id="{05CEF03D-A57C-40F7-BA9E-BEE909D0083A}"/>
              </a:ext>
            </a:extLst>
          </p:cNvPr>
          <p:cNvSpPr/>
          <p:nvPr/>
        </p:nvSpPr>
        <p:spPr>
          <a:xfrm>
            <a:off x="4069471" y="2236022"/>
            <a:ext cx="399027" cy="706173"/>
          </a:xfrm>
          <a:custGeom>
            <a:avLst/>
            <a:gdLst>
              <a:gd name="connsiteX0" fmla="*/ 282649 w 399027"/>
              <a:gd name="connsiteY0" fmla="*/ 0 h 706173"/>
              <a:gd name="connsiteX1" fmla="*/ 17 w 399027"/>
              <a:gd name="connsiteY1" fmla="*/ 426720 h 706173"/>
              <a:gd name="connsiteX2" fmla="*/ 293733 w 399027"/>
              <a:gd name="connsiteY2" fmla="*/ 681644 h 706173"/>
              <a:gd name="connsiteX3" fmla="*/ 399027 w 399027"/>
              <a:gd name="connsiteY3" fmla="*/ 681644 h 706173"/>
            </a:gdLst>
            <a:ahLst/>
            <a:cxnLst>
              <a:cxn ang="0">
                <a:pos x="connsiteX0" y="connsiteY0"/>
              </a:cxn>
              <a:cxn ang="0">
                <a:pos x="connsiteX1" y="connsiteY1"/>
              </a:cxn>
              <a:cxn ang="0">
                <a:pos x="connsiteX2" y="connsiteY2"/>
              </a:cxn>
              <a:cxn ang="0">
                <a:pos x="connsiteX3" y="connsiteY3"/>
              </a:cxn>
            </a:cxnLst>
            <a:rect l="l" t="t" r="r" b="b"/>
            <a:pathLst>
              <a:path w="399027" h="706173">
                <a:moveTo>
                  <a:pt x="282649" y="0"/>
                </a:moveTo>
                <a:cubicBezTo>
                  <a:pt x="140409" y="156556"/>
                  <a:pt x="-1830" y="313113"/>
                  <a:pt x="17" y="426720"/>
                </a:cubicBezTo>
                <a:cubicBezTo>
                  <a:pt x="1864" y="540327"/>
                  <a:pt x="227231" y="639157"/>
                  <a:pt x="293733" y="681644"/>
                </a:cubicBezTo>
                <a:cubicBezTo>
                  <a:pt x="360235" y="724131"/>
                  <a:pt x="379631" y="702887"/>
                  <a:pt x="399027" y="681644"/>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30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6FF0D89-18A1-4ECB-806B-CFD2139E4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0594" y="1825625"/>
            <a:ext cx="3530812" cy="4351338"/>
          </a:xfrm>
        </p:spPr>
      </p:pic>
      <p:pic>
        <p:nvPicPr>
          <p:cNvPr id="5" name="Picture 4">
            <a:extLst>
              <a:ext uri="{FF2B5EF4-FFF2-40B4-BE49-F238E27FC236}">
                <a16:creationId xmlns:a16="http://schemas.microsoft.com/office/drawing/2014/main" id="{19659763-D025-4811-B7DA-72B90EDFEFD6}"/>
              </a:ext>
            </a:extLst>
          </p:cNvPr>
          <p:cNvPicPr>
            <a:picLocks noChangeAspect="1"/>
          </p:cNvPicPr>
          <p:nvPr/>
        </p:nvPicPr>
        <p:blipFill rotWithShape="1">
          <a:blip r:embed="rId3">
            <a:extLst>
              <a:ext uri="{28A0092B-C50C-407E-A947-70E740481C1C}">
                <a14:useLocalDpi xmlns:a14="http://schemas.microsoft.com/office/drawing/2010/main" val="0"/>
              </a:ext>
            </a:extLst>
          </a:blip>
          <a:srcRect t="18909"/>
          <a:stretch/>
        </p:blipFill>
        <p:spPr>
          <a:xfrm>
            <a:off x="553088" y="2031048"/>
            <a:ext cx="5530323" cy="3940491"/>
          </a:xfrm>
          <a:prstGeom prst="rect">
            <a:avLst/>
          </a:prstGeom>
        </p:spPr>
      </p:pic>
      <p:sp>
        <p:nvSpPr>
          <p:cNvPr id="24" name="Rectangle 23">
            <a:extLst>
              <a:ext uri="{FF2B5EF4-FFF2-40B4-BE49-F238E27FC236}">
                <a16:creationId xmlns:a16="http://schemas.microsoft.com/office/drawing/2014/main" id="{6C6AF3E1-0D45-4FCB-902E-1F49A7CA6DBF}"/>
              </a:ext>
            </a:extLst>
          </p:cNvPr>
          <p:cNvSpPr/>
          <p:nvPr/>
        </p:nvSpPr>
        <p:spPr>
          <a:xfrm>
            <a:off x="6323215" y="-498735"/>
            <a:ext cx="4777047" cy="842356"/>
          </a:xfrm>
          <a:prstGeom prst="rect">
            <a:avLst/>
          </a:prstGeom>
          <a:solidFill>
            <a:srgbClr val="FFFFFF">
              <a:alpha val="3686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C3B3856D-4537-4ADE-8A5B-59515D18696F}"/>
              </a:ext>
            </a:extLst>
          </p:cNvPr>
          <p:cNvPicPr>
            <a:picLocks noChangeAspect="1"/>
          </p:cNvPicPr>
          <p:nvPr/>
        </p:nvPicPr>
        <p:blipFill rotWithShape="1">
          <a:blip r:embed="rId4">
            <a:extLst>
              <a:ext uri="{28A0092B-C50C-407E-A947-70E740481C1C}">
                <a14:useLocalDpi xmlns:a14="http://schemas.microsoft.com/office/drawing/2010/main" val="0"/>
              </a:ext>
            </a:extLst>
          </a:blip>
          <a:srcRect l="-1" t="30384" r="1958" b="54654"/>
          <a:stretch/>
        </p:blipFill>
        <p:spPr>
          <a:xfrm>
            <a:off x="51361" y="1519062"/>
            <a:ext cx="6533779" cy="780966"/>
          </a:xfrm>
          <a:prstGeom prst="rect">
            <a:avLst/>
          </a:prstGeom>
        </p:spPr>
      </p:pic>
      <p:pic>
        <p:nvPicPr>
          <p:cNvPr id="35" name="Picture 34">
            <a:extLst>
              <a:ext uri="{FF2B5EF4-FFF2-40B4-BE49-F238E27FC236}">
                <a16:creationId xmlns:a16="http://schemas.microsoft.com/office/drawing/2014/main" id="{40DD8EF9-4A40-4EDB-8283-8254B4264C68}"/>
              </a:ext>
            </a:extLst>
          </p:cNvPr>
          <p:cNvPicPr>
            <a:picLocks noChangeAspect="1"/>
          </p:cNvPicPr>
          <p:nvPr/>
        </p:nvPicPr>
        <p:blipFill rotWithShape="1">
          <a:blip r:embed="rId5">
            <a:extLst>
              <a:ext uri="{28A0092B-C50C-407E-A947-70E740481C1C}">
                <a14:useLocalDpi xmlns:a14="http://schemas.microsoft.com/office/drawing/2010/main" val="0"/>
              </a:ext>
            </a:extLst>
          </a:blip>
          <a:srcRect r="11078" b="48986"/>
          <a:stretch/>
        </p:blipFill>
        <p:spPr>
          <a:xfrm>
            <a:off x="256385" y="107172"/>
            <a:ext cx="6328755" cy="1365074"/>
          </a:xfrm>
          <a:prstGeom prst="rect">
            <a:avLst/>
          </a:prstGeom>
        </p:spPr>
      </p:pic>
      <p:pic>
        <p:nvPicPr>
          <p:cNvPr id="36" name="Picture 35">
            <a:extLst>
              <a:ext uri="{FF2B5EF4-FFF2-40B4-BE49-F238E27FC236}">
                <a16:creationId xmlns:a16="http://schemas.microsoft.com/office/drawing/2014/main" id="{A17899A4-F28D-4394-8ABF-C0478E6C146E}"/>
              </a:ext>
            </a:extLst>
          </p:cNvPr>
          <p:cNvPicPr>
            <a:picLocks noChangeAspect="1"/>
          </p:cNvPicPr>
          <p:nvPr/>
        </p:nvPicPr>
        <p:blipFill rotWithShape="1">
          <a:blip r:embed="rId5">
            <a:extLst>
              <a:ext uri="{28A0092B-C50C-407E-A947-70E740481C1C}">
                <a14:useLocalDpi xmlns:a14="http://schemas.microsoft.com/office/drawing/2010/main" val="0"/>
              </a:ext>
            </a:extLst>
          </a:blip>
          <a:srcRect r="11078" b="48986"/>
          <a:stretch/>
        </p:blipFill>
        <p:spPr>
          <a:xfrm>
            <a:off x="256384" y="4557973"/>
            <a:ext cx="6328755" cy="1365074"/>
          </a:xfrm>
          <a:prstGeom prst="rect">
            <a:avLst/>
          </a:prstGeom>
        </p:spPr>
      </p:pic>
      <p:pic>
        <p:nvPicPr>
          <p:cNvPr id="37" name="Picture 36">
            <a:extLst>
              <a:ext uri="{FF2B5EF4-FFF2-40B4-BE49-F238E27FC236}">
                <a16:creationId xmlns:a16="http://schemas.microsoft.com/office/drawing/2014/main" id="{162937E8-BBB7-4669-809F-BFC86BD7DCD0}"/>
              </a:ext>
            </a:extLst>
          </p:cNvPr>
          <p:cNvPicPr>
            <a:picLocks noChangeAspect="1"/>
          </p:cNvPicPr>
          <p:nvPr/>
        </p:nvPicPr>
        <p:blipFill rotWithShape="1">
          <a:blip r:embed="rId3">
            <a:extLst>
              <a:ext uri="{28A0092B-C50C-407E-A947-70E740481C1C}">
                <a14:useLocalDpi xmlns:a14="http://schemas.microsoft.com/office/drawing/2010/main" val="0"/>
              </a:ext>
            </a:extLst>
          </a:blip>
          <a:srcRect t="69805"/>
          <a:stretch/>
        </p:blipFill>
        <p:spPr>
          <a:xfrm>
            <a:off x="4478876" y="5971514"/>
            <a:ext cx="2106263" cy="558828"/>
          </a:xfrm>
          <a:prstGeom prst="rect">
            <a:avLst/>
          </a:prstGeom>
        </p:spPr>
      </p:pic>
      <p:pic>
        <p:nvPicPr>
          <p:cNvPr id="38" name="Picture 37">
            <a:extLst>
              <a:ext uri="{FF2B5EF4-FFF2-40B4-BE49-F238E27FC236}">
                <a16:creationId xmlns:a16="http://schemas.microsoft.com/office/drawing/2014/main" id="{2829399A-2428-4A76-A6E5-0AB8296767F1}"/>
              </a:ext>
            </a:extLst>
          </p:cNvPr>
          <p:cNvPicPr>
            <a:picLocks noChangeAspect="1"/>
          </p:cNvPicPr>
          <p:nvPr/>
        </p:nvPicPr>
        <p:blipFill rotWithShape="1">
          <a:blip r:embed="rId3">
            <a:extLst>
              <a:ext uri="{28A0092B-C50C-407E-A947-70E740481C1C}">
                <a14:useLocalDpi xmlns:a14="http://schemas.microsoft.com/office/drawing/2010/main" val="0"/>
              </a:ext>
            </a:extLst>
          </a:blip>
          <a:srcRect t="69805"/>
          <a:stretch/>
        </p:blipFill>
        <p:spPr>
          <a:xfrm>
            <a:off x="2769227" y="5997571"/>
            <a:ext cx="2106263" cy="558828"/>
          </a:xfrm>
          <a:prstGeom prst="rect">
            <a:avLst/>
          </a:prstGeom>
        </p:spPr>
      </p:pic>
      <p:pic>
        <p:nvPicPr>
          <p:cNvPr id="39" name="Picture 38">
            <a:extLst>
              <a:ext uri="{FF2B5EF4-FFF2-40B4-BE49-F238E27FC236}">
                <a16:creationId xmlns:a16="http://schemas.microsoft.com/office/drawing/2014/main" id="{ED329E4E-8C31-4F2B-A4E5-90957831F6DC}"/>
              </a:ext>
            </a:extLst>
          </p:cNvPr>
          <p:cNvPicPr>
            <a:picLocks noChangeAspect="1"/>
          </p:cNvPicPr>
          <p:nvPr/>
        </p:nvPicPr>
        <p:blipFill rotWithShape="1">
          <a:blip r:embed="rId3">
            <a:extLst>
              <a:ext uri="{28A0092B-C50C-407E-A947-70E740481C1C}">
                <a14:useLocalDpi xmlns:a14="http://schemas.microsoft.com/office/drawing/2010/main" val="0"/>
              </a:ext>
            </a:extLst>
          </a:blip>
          <a:srcRect t="69805"/>
          <a:stretch/>
        </p:blipFill>
        <p:spPr>
          <a:xfrm>
            <a:off x="1022848" y="5971514"/>
            <a:ext cx="2106263" cy="558828"/>
          </a:xfrm>
          <a:prstGeom prst="rect">
            <a:avLst/>
          </a:prstGeom>
        </p:spPr>
      </p:pic>
      <p:pic>
        <p:nvPicPr>
          <p:cNvPr id="40" name="Picture 39">
            <a:extLst>
              <a:ext uri="{FF2B5EF4-FFF2-40B4-BE49-F238E27FC236}">
                <a16:creationId xmlns:a16="http://schemas.microsoft.com/office/drawing/2014/main" id="{B02C9BA2-E166-4E69-9962-B68CC8A2C2E2}"/>
              </a:ext>
            </a:extLst>
          </p:cNvPr>
          <p:cNvPicPr>
            <a:picLocks noChangeAspect="1"/>
          </p:cNvPicPr>
          <p:nvPr/>
        </p:nvPicPr>
        <p:blipFill rotWithShape="1">
          <a:blip r:embed="rId3">
            <a:extLst>
              <a:ext uri="{28A0092B-C50C-407E-A947-70E740481C1C}">
                <a14:useLocalDpi xmlns:a14="http://schemas.microsoft.com/office/drawing/2010/main" val="0"/>
              </a:ext>
            </a:extLst>
          </a:blip>
          <a:srcRect l="48950" t="69804" b="-2618"/>
          <a:stretch/>
        </p:blipFill>
        <p:spPr>
          <a:xfrm>
            <a:off x="181437" y="5945456"/>
            <a:ext cx="1075244" cy="607295"/>
          </a:xfrm>
          <a:prstGeom prst="rect">
            <a:avLst/>
          </a:prstGeom>
        </p:spPr>
      </p:pic>
      <p:cxnSp>
        <p:nvCxnSpPr>
          <p:cNvPr id="3" name="Straight Connector 2">
            <a:extLst>
              <a:ext uri="{FF2B5EF4-FFF2-40B4-BE49-F238E27FC236}">
                <a16:creationId xmlns:a16="http://schemas.microsoft.com/office/drawing/2014/main" id="{00BE33D0-00EE-478B-841E-567DBCD59217}"/>
              </a:ext>
            </a:extLst>
          </p:cNvPr>
          <p:cNvCxnSpPr/>
          <p:nvPr/>
        </p:nvCxnSpPr>
        <p:spPr>
          <a:xfrm>
            <a:off x="7316512" y="5923047"/>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774976-8481-4B06-8816-C9C06A805925}"/>
              </a:ext>
            </a:extLst>
          </p:cNvPr>
          <p:cNvCxnSpPr/>
          <p:nvPr/>
        </p:nvCxnSpPr>
        <p:spPr>
          <a:xfrm>
            <a:off x="181437" y="5888144"/>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5CAD8D-D8E4-4558-9D81-8B7BA2CEE383}"/>
              </a:ext>
            </a:extLst>
          </p:cNvPr>
          <p:cNvCxnSpPr/>
          <p:nvPr/>
        </p:nvCxnSpPr>
        <p:spPr>
          <a:xfrm>
            <a:off x="4675842" y="5992319"/>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B656F3-7C0C-4E68-8D5A-AF4F38229E4C}"/>
              </a:ext>
            </a:extLst>
          </p:cNvPr>
          <p:cNvCxnSpPr/>
          <p:nvPr/>
        </p:nvCxnSpPr>
        <p:spPr>
          <a:xfrm>
            <a:off x="3827947" y="5970152"/>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AE41B47-1DD8-438D-90D0-DA77E5DC9EA5}"/>
              </a:ext>
            </a:extLst>
          </p:cNvPr>
          <p:cNvCxnSpPr/>
          <p:nvPr/>
        </p:nvCxnSpPr>
        <p:spPr>
          <a:xfrm>
            <a:off x="2043487" y="5975693"/>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44017E1-A7F9-4933-A57D-1DBEEC4DAA57}"/>
              </a:ext>
            </a:extLst>
          </p:cNvPr>
          <p:cNvCxnSpPr/>
          <p:nvPr/>
        </p:nvCxnSpPr>
        <p:spPr>
          <a:xfrm>
            <a:off x="1239925" y="6075447"/>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43FE59-1C07-4977-860A-4597882F1727}"/>
              </a:ext>
            </a:extLst>
          </p:cNvPr>
          <p:cNvCxnSpPr/>
          <p:nvPr/>
        </p:nvCxnSpPr>
        <p:spPr>
          <a:xfrm>
            <a:off x="5637358" y="5923047"/>
            <a:ext cx="0" cy="60729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EF5772F3-5A35-4CAE-B31B-CF6C22EB43D7}"/>
              </a:ext>
            </a:extLst>
          </p:cNvPr>
          <p:cNvPicPr>
            <a:picLocks noChangeAspect="1"/>
          </p:cNvPicPr>
          <p:nvPr/>
        </p:nvPicPr>
        <p:blipFill rotWithShape="1">
          <a:blip r:embed="rId6"/>
          <a:srcRect l="54954" t="31919" r="29046" b="38101"/>
          <a:stretch/>
        </p:blipFill>
        <p:spPr>
          <a:xfrm>
            <a:off x="9860917" y="4964311"/>
            <a:ext cx="1950720" cy="2056015"/>
          </a:xfrm>
          <a:prstGeom prst="rect">
            <a:avLst/>
          </a:prstGeom>
        </p:spPr>
      </p:pic>
      <p:pic>
        <p:nvPicPr>
          <p:cNvPr id="11" name="Picture 10">
            <a:extLst>
              <a:ext uri="{FF2B5EF4-FFF2-40B4-BE49-F238E27FC236}">
                <a16:creationId xmlns:a16="http://schemas.microsoft.com/office/drawing/2014/main" id="{47851499-CC73-4936-A47B-C53E42473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1843" y="1909545"/>
            <a:ext cx="5209093" cy="2730067"/>
          </a:xfrm>
          <a:prstGeom prst="rect">
            <a:avLst/>
          </a:prstGeom>
        </p:spPr>
      </p:pic>
    </p:spTree>
    <p:extLst>
      <p:ext uri="{BB962C8B-B14F-4D97-AF65-F5344CB8AC3E}">
        <p14:creationId xmlns:p14="http://schemas.microsoft.com/office/powerpoint/2010/main" val="915812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607</Words>
  <Application>Microsoft Office PowerPoint</Application>
  <PresentationFormat>Widescreen</PresentationFormat>
  <Paragraphs>46</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Constantia</vt:lpstr>
      <vt:lpstr>Office Theme</vt:lpstr>
      <vt:lpstr>Brown Lab Bioinformatics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Bioinformatics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Brown</dc:creator>
  <cp:lastModifiedBy>Jason Brown</cp:lastModifiedBy>
  <cp:revision>4</cp:revision>
  <dcterms:created xsi:type="dcterms:W3CDTF">2021-09-15T13:09:17Z</dcterms:created>
  <dcterms:modified xsi:type="dcterms:W3CDTF">2021-09-15T16:19:13Z</dcterms:modified>
</cp:coreProperties>
</file>